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7" r:id="rId8"/>
    <p:sldId id="363" r:id="rId9"/>
    <p:sldId id="364" r:id="rId10"/>
    <p:sldId id="265" r:id="rId11"/>
    <p:sldId id="260" r:id="rId12"/>
    <p:sldId id="365" r:id="rId13"/>
    <p:sldId id="261" r:id="rId14"/>
    <p:sldId id="302" r:id="rId15"/>
    <p:sldId id="327" r:id="rId16"/>
    <p:sldId id="330" r:id="rId17"/>
    <p:sldId id="362" r:id="rId18"/>
    <p:sldId id="353" r:id="rId19"/>
    <p:sldId id="366" r:id="rId20"/>
    <p:sldId id="332" r:id="rId21"/>
    <p:sldId id="333" r:id="rId22"/>
    <p:sldId id="334" r:id="rId23"/>
    <p:sldId id="354" r:id="rId24"/>
    <p:sldId id="335" r:id="rId25"/>
    <p:sldId id="336" r:id="rId26"/>
    <p:sldId id="338" r:id="rId27"/>
    <p:sldId id="339" r:id="rId28"/>
    <p:sldId id="355" r:id="rId29"/>
    <p:sldId id="340" r:id="rId30"/>
    <p:sldId id="341" r:id="rId31"/>
    <p:sldId id="356" r:id="rId32"/>
    <p:sldId id="342" r:id="rId33"/>
    <p:sldId id="357" r:id="rId34"/>
    <p:sldId id="337" r:id="rId35"/>
    <p:sldId id="343" r:id="rId36"/>
    <p:sldId id="359" r:id="rId37"/>
    <p:sldId id="344" r:id="rId38"/>
    <p:sldId id="345" r:id="rId39"/>
    <p:sldId id="346" r:id="rId40"/>
    <p:sldId id="360" r:id="rId41"/>
    <p:sldId id="347" r:id="rId42"/>
    <p:sldId id="361" r:id="rId43"/>
    <p:sldId id="348" r:id="rId44"/>
    <p:sldId id="349" r:id="rId45"/>
    <p:sldId id="351" r:id="rId46"/>
    <p:sldId id="352" r:id="rId47"/>
    <p:sldId id="309" r:id="rId48"/>
    <p:sldId id="350" r:id="rId49"/>
    <p:sldId id="367" r:id="rId50"/>
    <p:sldId id="368" r:id="rId51"/>
    <p:sldId id="369" r:id="rId52"/>
    <p:sldId id="370"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0F85EF-D075-43C1-9314-836A84F29BC7}"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92727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F85EF-D075-43C1-9314-836A84F29BC7}"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118136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F85EF-D075-43C1-9314-836A84F29BC7}"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169205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F85EF-D075-43C1-9314-836A84F29BC7}"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146539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0F85EF-D075-43C1-9314-836A84F29BC7}"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394238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F85EF-D075-43C1-9314-836A84F29BC7}"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116967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F85EF-D075-43C1-9314-836A84F29BC7}"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377183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F85EF-D075-43C1-9314-836A84F29BC7}" type="datetimeFigureOut">
              <a:rPr lang="en-US" smtClean="0"/>
              <a:t>1/13/2026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38088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F85EF-D075-43C1-9314-836A84F29BC7}" type="datetimeFigureOut">
              <a:rPr lang="en-US" smtClean="0"/>
              <a:t>1/13/2026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39126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0F85EF-D075-43C1-9314-836A84F29BC7}"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29305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0F85EF-D075-43C1-9314-836A84F29BC7}"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F038E-54AA-4BB8-9089-E8200ACECB60}" type="slidenum">
              <a:rPr lang="en-US" smtClean="0"/>
              <a:t>‹#›</a:t>
            </a:fld>
            <a:endParaRPr lang="en-US"/>
          </a:p>
        </p:txBody>
      </p:sp>
    </p:spTree>
    <p:extLst>
      <p:ext uri="{BB962C8B-B14F-4D97-AF65-F5344CB8AC3E}">
        <p14:creationId xmlns:p14="http://schemas.microsoft.com/office/powerpoint/2010/main" val="31688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F85EF-D075-43C1-9314-836A84F29BC7}" type="datetimeFigureOut">
              <a:rPr lang="en-US" smtClean="0"/>
              <a:t>1/13/2026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F038E-54AA-4BB8-9089-E8200ACECB60}" type="slidenum">
              <a:rPr lang="en-US" smtClean="0"/>
              <a:t>‹#›</a:t>
            </a:fld>
            <a:endParaRPr lang="en-US"/>
          </a:p>
        </p:txBody>
      </p:sp>
    </p:spTree>
    <p:extLst>
      <p:ext uri="{BB962C8B-B14F-4D97-AF65-F5344CB8AC3E}">
        <p14:creationId xmlns:p14="http://schemas.microsoft.com/office/powerpoint/2010/main" val="3994634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Country Fly Fishers</a:t>
            </a:r>
          </a:p>
        </p:txBody>
      </p:sp>
      <p:sp>
        <p:nvSpPr>
          <p:cNvPr id="3" name="Subtitle 2"/>
          <p:cNvSpPr>
            <a:spLocks noGrp="1"/>
          </p:cNvSpPr>
          <p:nvPr>
            <p:ph type="subTitle" idx="1"/>
          </p:nvPr>
        </p:nvSpPr>
        <p:spPr/>
        <p:txBody>
          <a:bodyPr>
            <a:normAutofit/>
          </a:bodyPr>
          <a:lstStyle/>
          <a:p>
            <a:r>
              <a:rPr lang="en-US" sz="3600" dirty="0"/>
              <a:t>2026 Annual Membership Report</a:t>
            </a:r>
          </a:p>
          <a:p>
            <a:r>
              <a:rPr lang="en-US" sz="3600"/>
              <a:t>&amp; </a:t>
            </a:r>
            <a:r>
              <a:rPr lang="en-US" sz="3600" dirty="0"/>
              <a:t>Trip </a:t>
            </a:r>
            <a:r>
              <a:rPr lang="en-US" sz="3600"/>
              <a:t>Survey Report</a:t>
            </a:r>
            <a:endParaRPr lang="en-US" sz="3600" dirty="0"/>
          </a:p>
        </p:txBody>
      </p:sp>
    </p:spTree>
    <p:extLst>
      <p:ext uri="{BB962C8B-B14F-4D97-AF65-F5344CB8AC3E}">
        <p14:creationId xmlns:p14="http://schemas.microsoft.com/office/powerpoint/2010/main" val="208091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E185-B973-AB5C-EF01-B4DD6D694D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BC8A292-BAA5-6165-829E-2705BFF9F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53757CD2-8F1C-BB61-E04C-B89D8C3AA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D0B71A2A-34D3-02D5-63C1-58A52D53730C}"/>
              </a:ext>
            </a:extLst>
          </p:cNvPr>
          <p:cNvSpPr txBox="1"/>
          <p:nvPr/>
        </p:nvSpPr>
        <p:spPr>
          <a:xfrm>
            <a:off x="3839077" y="802432"/>
            <a:ext cx="4513845" cy="615553"/>
          </a:xfrm>
          <a:prstGeom prst="rect">
            <a:avLst/>
          </a:prstGeom>
          <a:noFill/>
        </p:spPr>
        <p:txBody>
          <a:bodyPr wrap="square" rtlCol="0">
            <a:spAutoFit/>
          </a:bodyPr>
          <a:lstStyle/>
          <a:p>
            <a:pPr algn="ctr"/>
            <a:r>
              <a:rPr lang="en-US" sz="3400" dirty="0"/>
              <a:t>2026 Donations Plan</a:t>
            </a:r>
          </a:p>
        </p:txBody>
      </p:sp>
      <p:pic>
        <p:nvPicPr>
          <p:cNvPr id="6" name="Picture 5">
            <a:extLst>
              <a:ext uri="{FF2B5EF4-FFF2-40B4-BE49-F238E27FC236}">
                <a16:creationId xmlns:a16="http://schemas.microsoft.com/office/drawing/2014/main" id="{0FE485D2-A73C-A893-7FBA-8E650FEC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596" y="1716381"/>
            <a:ext cx="8750808" cy="4608576"/>
          </a:xfrm>
          <a:prstGeom prst="rect">
            <a:avLst/>
          </a:prstGeom>
        </p:spPr>
      </p:pic>
    </p:spTree>
    <p:extLst>
      <p:ext uri="{BB962C8B-B14F-4D97-AF65-F5344CB8AC3E}">
        <p14:creationId xmlns:p14="http://schemas.microsoft.com/office/powerpoint/2010/main" val="25194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4" name="Rectangle 3"/>
          <p:cNvSpPr/>
          <p:nvPr/>
        </p:nvSpPr>
        <p:spPr>
          <a:xfrm>
            <a:off x="4130357" y="1483862"/>
            <a:ext cx="4743061" cy="2769989"/>
          </a:xfrm>
          <a:prstGeom prst="rect">
            <a:avLst/>
          </a:prstGeom>
        </p:spPr>
        <p:txBody>
          <a:bodyPr wrap="square">
            <a:spAutoFit/>
          </a:bodyPr>
          <a:lstStyle/>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April - Minersville</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May - Starvation Reservoir/Strawberry River</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June – Otter Creek (cancelled)</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July – Boulder (cancelled)</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August – Washington Lake</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September - Strawberry Reservoir/Strawberry River</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October - Island Park, ID</a:t>
            </a:r>
          </a:p>
        </p:txBody>
      </p:sp>
      <p:sp>
        <p:nvSpPr>
          <p:cNvPr id="5" name="TextBox 4"/>
          <p:cNvSpPr txBox="1"/>
          <p:nvPr/>
        </p:nvSpPr>
        <p:spPr>
          <a:xfrm>
            <a:off x="4982547" y="709127"/>
            <a:ext cx="3359019" cy="615553"/>
          </a:xfrm>
          <a:prstGeom prst="rect">
            <a:avLst/>
          </a:prstGeom>
          <a:noFill/>
        </p:spPr>
        <p:txBody>
          <a:bodyPr wrap="square" rtlCol="0">
            <a:spAutoFit/>
          </a:bodyPr>
          <a:lstStyle/>
          <a:p>
            <a:r>
              <a:rPr lang="en-US" sz="3400" dirty="0"/>
              <a:t>2025 Trips</a:t>
            </a:r>
          </a:p>
        </p:txBody>
      </p:sp>
    </p:spTree>
    <p:extLst>
      <p:ext uri="{BB962C8B-B14F-4D97-AF65-F5344CB8AC3E}">
        <p14:creationId xmlns:p14="http://schemas.microsoft.com/office/powerpoint/2010/main" val="191736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3625A-DDC3-B014-0DAF-2D4FC809408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42AE117-1A80-6854-D2EC-A5371E6963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D1DE0822-CB3E-D7DF-5319-954767094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1192F40C-68A6-6578-079C-F84BCAC9D186}"/>
              </a:ext>
            </a:extLst>
          </p:cNvPr>
          <p:cNvSpPr txBox="1"/>
          <p:nvPr/>
        </p:nvSpPr>
        <p:spPr>
          <a:xfrm>
            <a:off x="3839077" y="802432"/>
            <a:ext cx="4513845" cy="615553"/>
          </a:xfrm>
          <a:prstGeom prst="rect">
            <a:avLst/>
          </a:prstGeom>
          <a:noFill/>
        </p:spPr>
        <p:txBody>
          <a:bodyPr wrap="square" rtlCol="0">
            <a:spAutoFit/>
          </a:bodyPr>
          <a:lstStyle/>
          <a:p>
            <a:pPr algn="ctr"/>
            <a:r>
              <a:rPr lang="en-US" sz="3400" dirty="0"/>
              <a:t>Flies &amp; Lies Tying Social</a:t>
            </a:r>
          </a:p>
        </p:txBody>
      </p:sp>
      <p:sp>
        <p:nvSpPr>
          <p:cNvPr id="4" name="TextBox 3">
            <a:extLst>
              <a:ext uri="{FF2B5EF4-FFF2-40B4-BE49-F238E27FC236}">
                <a16:creationId xmlns:a16="http://schemas.microsoft.com/office/drawing/2014/main" id="{BD2925B7-E823-19B6-369C-E58179D37160}"/>
              </a:ext>
            </a:extLst>
          </p:cNvPr>
          <p:cNvSpPr txBox="1"/>
          <p:nvPr/>
        </p:nvSpPr>
        <p:spPr>
          <a:xfrm>
            <a:off x="2172476" y="2034667"/>
            <a:ext cx="7769383" cy="3139321"/>
          </a:xfrm>
          <a:prstGeom prst="rect">
            <a:avLst/>
          </a:prstGeom>
          <a:noFill/>
        </p:spPr>
        <p:txBody>
          <a:bodyPr wrap="square" rtlCol="0">
            <a:spAutoFit/>
          </a:bodyPr>
          <a:lstStyle/>
          <a:p>
            <a:r>
              <a:rPr lang="en-US" dirty="0"/>
              <a:t>Jack Campbell is starting a tying social gathering that will meet monthly at St. Mary’s Church on Saturdays beginning January 17. Beginners through experts are encouraged to join. It’s not a class or clinic per se; however, experts will assuredly generously share their knowledge.</a:t>
            </a:r>
          </a:p>
          <a:p>
            <a:endParaRPr lang="en-US" dirty="0"/>
          </a:p>
          <a:p>
            <a:r>
              <a:rPr lang="en-US" dirty="0"/>
              <a:t>The group will have lunch at Red Rock following the event.</a:t>
            </a:r>
          </a:p>
          <a:p>
            <a:endParaRPr lang="en-US" dirty="0"/>
          </a:p>
          <a:p>
            <a:r>
              <a:rPr lang="en-US" dirty="0"/>
              <a:t>If requested, we will make HCFF’s equipment available.</a:t>
            </a:r>
          </a:p>
          <a:p>
            <a:endParaRPr lang="en-US" dirty="0"/>
          </a:p>
          <a:p>
            <a:r>
              <a:rPr lang="en-US" dirty="0"/>
              <a:t>Even if you just come to watch and learn, all are encouraged to join in and socialize with their fellow members.</a:t>
            </a:r>
          </a:p>
        </p:txBody>
      </p:sp>
    </p:spTree>
    <p:extLst>
      <p:ext uri="{BB962C8B-B14F-4D97-AF65-F5344CB8AC3E}">
        <p14:creationId xmlns:p14="http://schemas.microsoft.com/office/powerpoint/2010/main" val="1951590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p:cNvSpPr txBox="1"/>
          <p:nvPr/>
        </p:nvSpPr>
        <p:spPr>
          <a:xfrm>
            <a:off x="4460030" y="709127"/>
            <a:ext cx="3890871" cy="615553"/>
          </a:xfrm>
          <a:prstGeom prst="rect">
            <a:avLst/>
          </a:prstGeom>
          <a:noFill/>
        </p:spPr>
        <p:txBody>
          <a:bodyPr wrap="square" rtlCol="0">
            <a:spAutoFit/>
          </a:bodyPr>
          <a:lstStyle/>
          <a:p>
            <a:r>
              <a:rPr lang="en-US" sz="3400" dirty="0"/>
              <a:t>2026 Proposed Trips</a:t>
            </a:r>
          </a:p>
        </p:txBody>
      </p:sp>
      <p:sp>
        <p:nvSpPr>
          <p:cNvPr id="6" name="Title 1">
            <a:extLst>
              <a:ext uri="{FF2B5EF4-FFF2-40B4-BE49-F238E27FC236}">
                <a16:creationId xmlns:a16="http://schemas.microsoft.com/office/drawing/2014/main" id="{5F88C328-983E-ACB7-68AB-2F0253906784}"/>
              </a:ext>
            </a:extLst>
          </p:cNvPr>
          <p:cNvSpPr txBox="1">
            <a:spLocks/>
          </p:cNvSpPr>
          <p:nvPr/>
        </p:nvSpPr>
        <p:spPr>
          <a:xfrm>
            <a:off x="1754154" y="1372598"/>
            <a:ext cx="9008373" cy="1361638"/>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HCFF 2026 Trips Planning Survey Results </a:t>
            </a:r>
            <a:br>
              <a:rPr lang="en-US" sz="2400" b="1" dirty="0"/>
            </a:br>
            <a:r>
              <a:rPr lang="en-US" sz="2400" b="1" dirty="0"/>
              <a:t>January 2026 Annual Membership Meeting</a:t>
            </a:r>
          </a:p>
          <a:p>
            <a:pPr algn="ctr"/>
            <a:r>
              <a:rPr lang="en-US" sz="1600" dirty="0"/>
              <a:t>Compiled by Jayne Guyse, HCFF Vice President</a:t>
            </a:r>
          </a:p>
          <a:p>
            <a:pPr algn="ctr"/>
            <a:r>
              <a:rPr lang="en-US" sz="1600" dirty="0"/>
              <a:t>Presented by Pat </a:t>
            </a:r>
            <a:r>
              <a:rPr lang="en-US" sz="1600" dirty="0" err="1"/>
              <a:t>Ronneburg</a:t>
            </a:r>
            <a:r>
              <a:rPr lang="en-US" sz="1600" dirty="0"/>
              <a:t>, Board Member and Senior Advisor</a:t>
            </a:r>
          </a:p>
          <a:p>
            <a:pPr algn="ctr"/>
            <a:r>
              <a:rPr lang="en-US" sz="1600" dirty="0"/>
              <a:t>January 2026</a:t>
            </a:r>
          </a:p>
          <a:p>
            <a:pPr algn="ctr"/>
            <a:endParaRPr lang="en-US" sz="2400" b="1" dirty="0"/>
          </a:p>
        </p:txBody>
      </p:sp>
      <p:pic>
        <p:nvPicPr>
          <p:cNvPr id="7" name="Picture 2">
            <a:extLst>
              <a:ext uri="{FF2B5EF4-FFF2-40B4-BE49-F238E27FC236}">
                <a16:creationId xmlns:a16="http://schemas.microsoft.com/office/drawing/2014/main" id="{F46F53A4-9B6D-B36A-A9C7-6E5BE230747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8985" y="3097303"/>
            <a:ext cx="4702723" cy="31351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Content Placeholder 9">
            <a:extLst>
              <a:ext uri="{FF2B5EF4-FFF2-40B4-BE49-F238E27FC236}">
                <a16:creationId xmlns:a16="http://schemas.microsoft.com/office/drawing/2014/main" id="{2559C340-B858-25AB-45B6-DEAA046A7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348" y="3097303"/>
            <a:ext cx="4180197" cy="3135149"/>
          </a:xfrm>
          <a:prstGeom prst="rect">
            <a:avLst/>
          </a:prstGeom>
        </p:spPr>
      </p:pic>
    </p:spTree>
    <p:extLst>
      <p:ext uri="{BB962C8B-B14F-4D97-AF65-F5344CB8AC3E}">
        <p14:creationId xmlns:p14="http://schemas.microsoft.com/office/powerpoint/2010/main" val="398136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CCE3-DD25-359B-0B15-9B146683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AE3062-1CC7-4DFB-9D66-5DB7137E51F8}"/>
              </a:ext>
            </a:extLst>
          </p:cNvPr>
          <p:cNvSpPr>
            <a:spLocks noGrp="1"/>
          </p:cNvSpPr>
          <p:nvPr>
            <p:ph type="title"/>
          </p:nvPr>
        </p:nvSpPr>
        <p:spPr>
          <a:xfrm>
            <a:off x="723481" y="365125"/>
            <a:ext cx="10812027" cy="1325563"/>
          </a:xfrm>
        </p:spPr>
        <p:txBody>
          <a:bodyPr>
            <a:normAutofit/>
          </a:bodyPr>
          <a:lstStyle/>
          <a:p>
            <a:r>
              <a:rPr lang="en-US" sz="4000" b="1" dirty="0"/>
              <a:t>Approach for Selecting HCFF’s 2026 Trips</a:t>
            </a:r>
          </a:p>
        </p:txBody>
      </p:sp>
      <p:sp>
        <p:nvSpPr>
          <p:cNvPr id="4" name="Content Placeholder 3">
            <a:extLst>
              <a:ext uri="{FF2B5EF4-FFF2-40B4-BE49-F238E27FC236}">
                <a16:creationId xmlns:a16="http://schemas.microsoft.com/office/drawing/2014/main" id="{D7827257-5847-513C-BF67-10FFF02697AD}"/>
              </a:ext>
            </a:extLst>
          </p:cNvPr>
          <p:cNvSpPr>
            <a:spLocks noGrp="1"/>
          </p:cNvSpPr>
          <p:nvPr>
            <p:ph idx="1"/>
          </p:nvPr>
        </p:nvSpPr>
        <p:spPr>
          <a:xfrm>
            <a:off x="656492" y="1436914"/>
            <a:ext cx="10879016" cy="5242354"/>
          </a:xfrm>
        </p:spPr>
        <p:txBody>
          <a:bodyPr>
            <a:normAutofit fontScale="92500" lnSpcReduction="10000"/>
          </a:bodyPr>
          <a:lstStyle/>
          <a:p>
            <a:r>
              <a:rPr lang="en-US" dirty="0"/>
              <a:t>Gathered ideas from membership</a:t>
            </a:r>
          </a:p>
          <a:p>
            <a:pPr lvl="1"/>
            <a:r>
              <a:rPr lang="en-US" dirty="0"/>
              <a:t>Requested suggestions in October HCFF Newsletter</a:t>
            </a:r>
          </a:p>
          <a:p>
            <a:pPr lvl="1"/>
            <a:r>
              <a:rPr lang="en-US" dirty="0"/>
              <a:t>November Meeting to collect ideas from membership</a:t>
            </a:r>
          </a:p>
          <a:p>
            <a:r>
              <a:rPr lang="en-US" dirty="0"/>
              <a:t>Reviewed destination suggestions for fishability and timing for best fishing</a:t>
            </a:r>
          </a:p>
          <a:p>
            <a:r>
              <a:rPr lang="en-US" dirty="0"/>
              <a:t>Created an “HCFF Members” list</a:t>
            </a:r>
          </a:p>
          <a:p>
            <a:pPr lvl="1"/>
            <a:r>
              <a:rPr lang="en-US" dirty="0"/>
              <a:t>TU members assigned to HCFF by zip code; many are not active in HCFF … yet!</a:t>
            </a:r>
          </a:p>
          <a:p>
            <a:pPr lvl="1"/>
            <a:r>
              <a:rPr lang="en-US" dirty="0"/>
              <a:t>Those who’ve made Annual Donation,  participated in a clinic, or purchased anything</a:t>
            </a:r>
          </a:p>
          <a:p>
            <a:pPr lvl="1"/>
            <a:r>
              <a:rPr lang="en-US" dirty="0"/>
              <a:t>Thanks to </a:t>
            </a:r>
            <a:r>
              <a:rPr lang="en-US" b="1" i="1" dirty="0"/>
              <a:t>John Atwood/HCFF Webmaster </a:t>
            </a:r>
            <a:r>
              <a:rPr lang="en-US" dirty="0"/>
              <a:t>for the members list!</a:t>
            </a:r>
          </a:p>
          <a:p>
            <a:r>
              <a:rPr lang="en-US" dirty="0"/>
              <a:t>Surveyed Members</a:t>
            </a:r>
          </a:p>
          <a:p>
            <a:pPr lvl="1"/>
            <a:r>
              <a:rPr lang="en-US" dirty="0"/>
              <a:t>Destination options organized by month</a:t>
            </a:r>
          </a:p>
          <a:p>
            <a:pPr lvl="1"/>
            <a:r>
              <a:rPr lang="en-US" dirty="0"/>
              <a:t>Distributed survey link to 300+ members</a:t>
            </a:r>
          </a:p>
          <a:p>
            <a:pPr lvl="1"/>
            <a:r>
              <a:rPr lang="en-US" dirty="0"/>
              <a:t>Received approximately 63 responses by December 28, 2025</a:t>
            </a:r>
          </a:p>
          <a:p>
            <a:r>
              <a:rPr lang="en-US" b="1" i="1" dirty="0"/>
              <a:t>Thank you to all who completed the survey!</a:t>
            </a:r>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00577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8F858-4F15-DA0D-F949-D583441A35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C856C-6CF1-8581-967F-E46390AC8EE9}"/>
              </a:ext>
            </a:extLst>
          </p:cNvPr>
          <p:cNvSpPr>
            <a:spLocks noGrp="1"/>
          </p:cNvSpPr>
          <p:nvPr>
            <p:ph type="title"/>
          </p:nvPr>
        </p:nvSpPr>
        <p:spPr>
          <a:xfrm>
            <a:off x="723481" y="365125"/>
            <a:ext cx="10812027" cy="1325563"/>
          </a:xfrm>
        </p:spPr>
        <p:txBody>
          <a:bodyPr>
            <a:normAutofit/>
          </a:bodyPr>
          <a:lstStyle/>
          <a:p>
            <a:r>
              <a:rPr lang="en-US" sz="3600" b="1" dirty="0"/>
              <a:t>Survey Results: Trip Planning Selections</a:t>
            </a:r>
          </a:p>
        </p:txBody>
      </p:sp>
      <p:sp>
        <p:nvSpPr>
          <p:cNvPr id="4" name="Content Placeholder 3">
            <a:extLst>
              <a:ext uri="{FF2B5EF4-FFF2-40B4-BE49-F238E27FC236}">
                <a16:creationId xmlns:a16="http://schemas.microsoft.com/office/drawing/2014/main" id="{CE9D0D82-2BAA-A01E-EAC3-9472D9B7DD63}"/>
              </a:ext>
            </a:extLst>
          </p:cNvPr>
          <p:cNvSpPr>
            <a:spLocks noGrp="1"/>
          </p:cNvSpPr>
          <p:nvPr>
            <p:ph idx="1"/>
          </p:nvPr>
        </p:nvSpPr>
        <p:spPr>
          <a:xfrm>
            <a:off x="871694" y="1422672"/>
            <a:ext cx="10515600" cy="5206728"/>
          </a:xfrm>
        </p:spPr>
        <p:txBody>
          <a:bodyPr>
            <a:normAutofit fontScale="92500" lnSpcReduction="10000"/>
          </a:bodyPr>
          <a:lstStyle/>
          <a:p>
            <a:r>
              <a:rPr lang="en-US" sz="2600" u="sng" dirty="0"/>
              <a:t>January Day Trip</a:t>
            </a:r>
            <a:r>
              <a:rPr lang="en-US" sz="2600" dirty="0"/>
              <a:t>: Freeze Your A** Off on the Middle Provo on January 10</a:t>
            </a:r>
            <a:r>
              <a:rPr lang="en-US" sz="2600" baseline="30000" dirty="0"/>
              <a:t>th</a:t>
            </a:r>
            <a:r>
              <a:rPr lang="en-US" sz="2600" dirty="0"/>
              <a:t>; combined outing with Bonneville Fly Fishers organizing across local clubs</a:t>
            </a:r>
          </a:p>
          <a:p>
            <a:r>
              <a:rPr lang="en-US" sz="2600" u="sng" dirty="0"/>
              <a:t>February Day Trip</a:t>
            </a:r>
            <a:r>
              <a:rPr lang="en-US" sz="2600" dirty="0"/>
              <a:t>: Middle Provo for buffalo midge hatch in late February (TBD)</a:t>
            </a:r>
            <a:br>
              <a:rPr lang="en-US" sz="2600" dirty="0"/>
            </a:br>
            <a:r>
              <a:rPr lang="en-US" sz="2600" i="1" dirty="0"/>
              <a:t>[Safari Leader Pat Ronneburg]</a:t>
            </a:r>
          </a:p>
          <a:p>
            <a:r>
              <a:rPr lang="en-US" sz="2600" u="sng" dirty="0"/>
              <a:t>March</a:t>
            </a:r>
          </a:p>
          <a:p>
            <a:pPr lvl="1"/>
            <a:r>
              <a:rPr lang="en-US" u="sng" dirty="0"/>
              <a:t>Day Trip</a:t>
            </a:r>
            <a:r>
              <a:rPr lang="en-US" dirty="0"/>
              <a:t>: Sportsman’s Paradise (a.k.a. White’s Ranch) in March (TBD based on ranch availability) with limit of ~20 fishers </a:t>
            </a:r>
            <a:r>
              <a:rPr lang="en-US" i="1" dirty="0"/>
              <a:t>[Safari Leader Jayne Guyse]</a:t>
            </a:r>
            <a:endParaRPr lang="en-US" dirty="0"/>
          </a:p>
          <a:p>
            <a:pPr lvl="1"/>
            <a:r>
              <a:rPr lang="en-US" u="sng" dirty="0"/>
              <a:t>Overnight Trip</a:t>
            </a:r>
            <a:r>
              <a:rPr lang="en-US" dirty="0"/>
              <a:t>: Otter Creek and Kingston Canyon near Beaver, UT; date is TBD</a:t>
            </a:r>
            <a:br>
              <a:rPr lang="en-US" dirty="0"/>
            </a:br>
            <a:r>
              <a:rPr lang="en-US" i="1" dirty="0">
                <a:solidFill>
                  <a:srgbClr val="FF0000"/>
                </a:solidFill>
              </a:rPr>
              <a:t>[Safari Leaders needed for Stillwater and Walk &amp; Wade]</a:t>
            </a:r>
            <a:endParaRPr lang="en-US" dirty="0">
              <a:solidFill>
                <a:srgbClr val="FF0000"/>
              </a:solidFill>
            </a:endParaRPr>
          </a:p>
          <a:p>
            <a:r>
              <a:rPr lang="en-US" sz="2600" u="sng" dirty="0"/>
              <a:t>April</a:t>
            </a:r>
          </a:p>
          <a:p>
            <a:pPr lvl="1"/>
            <a:r>
              <a:rPr lang="en-US" u="sng" dirty="0"/>
              <a:t>Day Trip</a:t>
            </a:r>
            <a:r>
              <a:rPr lang="en-US" dirty="0"/>
              <a:t>: Strawberry Reservoir when ice has pulled back ~15’; optimal ice conditions are likely mid-April, maybe </a:t>
            </a:r>
            <a:r>
              <a:rPr lang="en-US" i="1" dirty="0"/>
              <a:t>[Safari Leaders Pat Ronneburg and Jayne Guyse]</a:t>
            </a:r>
            <a:endParaRPr lang="en-US" dirty="0"/>
          </a:p>
          <a:p>
            <a:pPr lvl="1"/>
            <a:r>
              <a:rPr lang="en-US" u="sng" dirty="0"/>
              <a:t>Overnight Trip</a:t>
            </a:r>
            <a:r>
              <a:rPr lang="en-US" dirty="0"/>
              <a:t>: Minersville Reservoir, Beaver River below Minersville (depending on irrigation flows), the Beaver River and lakes above the town (depending on snow pack), and other area creeks </a:t>
            </a:r>
            <a:r>
              <a:rPr lang="en-US" i="1" dirty="0"/>
              <a:t>[Safari Leader Bill Quapp; Pat Ronneburg and Jayne Guyse will lead Walk &amp; Wade]</a:t>
            </a:r>
            <a:endParaRPr lang="en-US" dirty="0"/>
          </a:p>
          <a:p>
            <a:pPr lvl="1"/>
            <a:endParaRPr lang="en-US" dirty="0"/>
          </a:p>
          <a:p>
            <a:pPr lvl="1"/>
            <a:endParaRPr lang="en-US" dirty="0"/>
          </a:p>
        </p:txBody>
      </p:sp>
    </p:spTree>
    <p:extLst>
      <p:ext uri="{BB962C8B-B14F-4D97-AF65-F5344CB8AC3E}">
        <p14:creationId xmlns:p14="http://schemas.microsoft.com/office/powerpoint/2010/main" val="92367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A9B6B-486D-3FE3-6B77-567F71F5F4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9A87D-EBC7-582B-F78F-17833048AA47}"/>
              </a:ext>
            </a:extLst>
          </p:cNvPr>
          <p:cNvSpPr>
            <a:spLocks noGrp="1"/>
          </p:cNvSpPr>
          <p:nvPr>
            <p:ph type="title"/>
          </p:nvPr>
        </p:nvSpPr>
        <p:spPr>
          <a:xfrm>
            <a:off x="723481" y="365125"/>
            <a:ext cx="10812027" cy="1325563"/>
          </a:xfrm>
        </p:spPr>
        <p:txBody>
          <a:bodyPr>
            <a:normAutofit/>
          </a:bodyPr>
          <a:lstStyle/>
          <a:p>
            <a:r>
              <a:rPr lang="en-US" sz="3600" b="1" dirty="0"/>
              <a:t>Survey Results: Trip Planning Selections (</a:t>
            </a:r>
            <a:r>
              <a:rPr lang="en-US" sz="3600" b="1" dirty="0" err="1"/>
              <a:t>con’t</a:t>
            </a:r>
            <a:r>
              <a:rPr lang="en-US" sz="3600" b="1" dirty="0"/>
              <a:t>)</a:t>
            </a:r>
          </a:p>
        </p:txBody>
      </p:sp>
      <p:sp>
        <p:nvSpPr>
          <p:cNvPr id="4" name="Content Placeholder 3">
            <a:extLst>
              <a:ext uri="{FF2B5EF4-FFF2-40B4-BE49-F238E27FC236}">
                <a16:creationId xmlns:a16="http://schemas.microsoft.com/office/drawing/2014/main" id="{36D872A7-C674-C0E9-A0EE-3E75ACEAA82B}"/>
              </a:ext>
            </a:extLst>
          </p:cNvPr>
          <p:cNvSpPr>
            <a:spLocks noGrp="1"/>
          </p:cNvSpPr>
          <p:nvPr>
            <p:ph idx="1"/>
          </p:nvPr>
        </p:nvSpPr>
        <p:spPr>
          <a:xfrm>
            <a:off x="1019908" y="1422671"/>
            <a:ext cx="10515600" cy="5206728"/>
          </a:xfrm>
        </p:spPr>
        <p:txBody>
          <a:bodyPr>
            <a:noAutofit/>
          </a:bodyPr>
          <a:lstStyle/>
          <a:p>
            <a:pPr>
              <a:lnSpc>
                <a:spcPct val="110000"/>
              </a:lnSpc>
            </a:pPr>
            <a:r>
              <a:rPr lang="en-US" sz="2400" u="sng" dirty="0"/>
              <a:t>May Day &amp; Overnight Trip Combo</a:t>
            </a:r>
            <a:r>
              <a:rPr lang="en-US" sz="2400" dirty="0"/>
              <a:t>: Starvation Reservoir, Duchesne River at The Oasis, Stillwater Ponds at Rock Creek below Upper Stillwater Reservoir, and possibly Lake Canyon Lake; May 13</a:t>
            </a:r>
            <a:r>
              <a:rPr lang="en-US" sz="2400" baseline="30000" dirty="0"/>
              <a:t>th</a:t>
            </a:r>
            <a:r>
              <a:rPr lang="en-US" sz="2400" dirty="0"/>
              <a:t> – 17</a:t>
            </a:r>
            <a:r>
              <a:rPr lang="en-US" sz="2400" baseline="30000" dirty="0"/>
              <a:t>th</a:t>
            </a:r>
            <a:r>
              <a:rPr lang="en-US" sz="2400" dirty="0"/>
              <a:t>  </a:t>
            </a:r>
            <a:r>
              <a:rPr lang="en-US" sz="2400" i="1" dirty="0"/>
              <a:t>[Safari Leader is Bill Quapp for Stillwater; </a:t>
            </a:r>
            <a:r>
              <a:rPr lang="en-US" sz="2400" i="1" dirty="0">
                <a:solidFill>
                  <a:srgbClr val="FF0000"/>
                </a:solidFill>
              </a:rPr>
              <a:t>leader needed for Walk &amp; Wade</a:t>
            </a:r>
            <a:r>
              <a:rPr lang="en-US" sz="2400" i="1" dirty="0"/>
              <a:t>]</a:t>
            </a:r>
            <a:endParaRPr lang="en-US" sz="2400" dirty="0"/>
          </a:p>
          <a:p>
            <a:pPr>
              <a:lnSpc>
                <a:spcPct val="110000"/>
              </a:lnSpc>
            </a:pPr>
            <a:r>
              <a:rPr lang="en-US" sz="2400" u="sng" dirty="0"/>
              <a:t>June</a:t>
            </a:r>
          </a:p>
          <a:p>
            <a:pPr lvl="1">
              <a:lnSpc>
                <a:spcPct val="110000"/>
              </a:lnSpc>
            </a:pPr>
            <a:r>
              <a:rPr lang="en-US" sz="2200" u="sng" dirty="0"/>
              <a:t>Day Trip</a:t>
            </a:r>
            <a:r>
              <a:rPr lang="en-US" sz="2200" dirty="0"/>
              <a:t>: The Duchesne River and Mill Hollow Reservoir near Hanna, UT; this trip will have a maximum number of fishers; dates TBD </a:t>
            </a:r>
            <a:r>
              <a:rPr lang="en-US" sz="2200" i="1" dirty="0">
                <a:solidFill>
                  <a:srgbClr val="FF0000"/>
                </a:solidFill>
              </a:rPr>
              <a:t>[Safari Leaders needed for both Stillwater and Walk &amp; Wade]</a:t>
            </a:r>
            <a:endParaRPr lang="en-US" sz="2200" dirty="0">
              <a:solidFill>
                <a:srgbClr val="FF0000"/>
              </a:solidFill>
            </a:endParaRPr>
          </a:p>
          <a:p>
            <a:pPr lvl="1">
              <a:lnSpc>
                <a:spcPct val="110000"/>
              </a:lnSpc>
            </a:pPr>
            <a:r>
              <a:rPr lang="en-US" sz="2200" u="sng" dirty="0"/>
              <a:t>Overnight Trip</a:t>
            </a:r>
            <a:r>
              <a:rPr lang="en-US" sz="2200" dirty="0"/>
              <a:t>: Six Lakes Resort in Altamont, UT; cost and dates dependent on date &amp; availability </a:t>
            </a:r>
            <a:r>
              <a:rPr lang="en-US" sz="2200" i="1" dirty="0"/>
              <a:t>[Safari Leaders Todd Johnson and Jen Stockett]</a:t>
            </a:r>
            <a:endParaRPr lang="en-US" sz="2200" dirty="0"/>
          </a:p>
        </p:txBody>
      </p:sp>
    </p:spTree>
    <p:extLst>
      <p:ext uri="{BB962C8B-B14F-4D97-AF65-F5344CB8AC3E}">
        <p14:creationId xmlns:p14="http://schemas.microsoft.com/office/powerpoint/2010/main" val="255251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8FB1-A163-99F2-7821-807FDFA895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A7BB8-6622-C25B-F60B-5E6485972B9E}"/>
              </a:ext>
            </a:extLst>
          </p:cNvPr>
          <p:cNvSpPr>
            <a:spLocks noGrp="1"/>
          </p:cNvSpPr>
          <p:nvPr>
            <p:ph type="title"/>
          </p:nvPr>
        </p:nvSpPr>
        <p:spPr>
          <a:xfrm>
            <a:off x="723481" y="365125"/>
            <a:ext cx="10812027" cy="1325563"/>
          </a:xfrm>
        </p:spPr>
        <p:txBody>
          <a:bodyPr>
            <a:normAutofit/>
          </a:bodyPr>
          <a:lstStyle/>
          <a:p>
            <a:r>
              <a:rPr lang="en-US" sz="3600" b="1" dirty="0"/>
              <a:t>Survey Results: Trip Planning Selections (</a:t>
            </a:r>
            <a:r>
              <a:rPr lang="en-US" sz="3600" b="1" dirty="0" err="1"/>
              <a:t>con’t</a:t>
            </a:r>
            <a:r>
              <a:rPr lang="en-US" sz="3600" b="1" dirty="0"/>
              <a:t>)</a:t>
            </a:r>
          </a:p>
        </p:txBody>
      </p:sp>
      <p:sp>
        <p:nvSpPr>
          <p:cNvPr id="4" name="Content Placeholder 3">
            <a:extLst>
              <a:ext uri="{FF2B5EF4-FFF2-40B4-BE49-F238E27FC236}">
                <a16:creationId xmlns:a16="http://schemas.microsoft.com/office/drawing/2014/main" id="{2EACA993-BAA5-63B9-B1E2-BA95D6EE299D}"/>
              </a:ext>
            </a:extLst>
          </p:cNvPr>
          <p:cNvSpPr>
            <a:spLocks noGrp="1"/>
          </p:cNvSpPr>
          <p:nvPr>
            <p:ph idx="1"/>
          </p:nvPr>
        </p:nvSpPr>
        <p:spPr>
          <a:xfrm>
            <a:off x="871694" y="1422671"/>
            <a:ext cx="10515600" cy="5206728"/>
          </a:xfrm>
        </p:spPr>
        <p:txBody>
          <a:bodyPr>
            <a:noAutofit/>
          </a:bodyPr>
          <a:lstStyle/>
          <a:p>
            <a:pPr>
              <a:lnSpc>
                <a:spcPct val="110000"/>
              </a:lnSpc>
            </a:pPr>
            <a:r>
              <a:rPr lang="en-US" sz="2400" u="sng" dirty="0"/>
              <a:t>July</a:t>
            </a:r>
          </a:p>
          <a:p>
            <a:pPr lvl="1">
              <a:lnSpc>
                <a:spcPct val="110000"/>
              </a:lnSpc>
            </a:pPr>
            <a:r>
              <a:rPr lang="en-US" sz="2200" u="sng" dirty="0"/>
              <a:t>Day Trip</a:t>
            </a:r>
            <a:r>
              <a:rPr lang="en-US" sz="2200" dirty="0"/>
              <a:t>: Little Dell Reservoir near SLC; date TBD after reservoir opens for fishing </a:t>
            </a:r>
            <a:r>
              <a:rPr lang="en-US" sz="2200" i="1" dirty="0"/>
              <a:t>[</a:t>
            </a:r>
            <a:r>
              <a:rPr lang="en-US" sz="2200" i="1" dirty="0">
                <a:solidFill>
                  <a:srgbClr val="FF0000"/>
                </a:solidFill>
              </a:rPr>
              <a:t>Safari Leaders needed for Stillwater</a:t>
            </a:r>
            <a:r>
              <a:rPr lang="en-US" sz="2200" i="1" dirty="0"/>
              <a:t>; Jayne Guyse leads Walk &amp; Wade]</a:t>
            </a:r>
            <a:endParaRPr lang="en-US" sz="2200" dirty="0"/>
          </a:p>
          <a:p>
            <a:pPr lvl="1">
              <a:lnSpc>
                <a:spcPct val="110000"/>
              </a:lnSpc>
            </a:pPr>
            <a:r>
              <a:rPr lang="en-US" sz="2200" u="sng" dirty="0"/>
              <a:t>Overnight Trip</a:t>
            </a:r>
            <a:r>
              <a:rPr lang="en-US" sz="2200" dirty="0"/>
              <a:t>: Learn to Wade the Green River at Dutch John, UT; July 31</a:t>
            </a:r>
            <a:r>
              <a:rPr lang="en-US" sz="2200" baseline="30000" dirty="0"/>
              <a:t>st</a:t>
            </a:r>
            <a:r>
              <a:rPr lang="en-US" sz="2200" dirty="0"/>
              <a:t> -August 4</a:t>
            </a:r>
            <a:r>
              <a:rPr lang="en-US" sz="2200" baseline="30000" dirty="0"/>
              <a:t>th</a:t>
            </a:r>
            <a:r>
              <a:rPr lang="en-US" sz="2200" dirty="0"/>
              <a:t>. Trip attendance is limited by the volunteers needed to help new fishers. </a:t>
            </a:r>
            <a:br>
              <a:rPr lang="en-US" sz="2200" dirty="0"/>
            </a:br>
            <a:r>
              <a:rPr lang="en-US" sz="2200" i="1" dirty="0"/>
              <a:t>[</a:t>
            </a:r>
            <a:r>
              <a:rPr lang="en-US" sz="2200" i="1" dirty="0">
                <a:solidFill>
                  <a:srgbClr val="FF0000"/>
                </a:solidFill>
              </a:rPr>
              <a:t>Safari Leaders needed for Stillwater</a:t>
            </a:r>
            <a:r>
              <a:rPr lang="en-US" sz="2200" i="1" dirty="0"/>
              <a:t>; Jack Campbell leads Walk &amp; Wade]</a:t>
            </a:r>
          </a:p>
          <a:p>
            <a:pPr>
              <a:lnSpc>
                <a:spcPct val="110000"/>
              </a:lnSpc>
            </a:pPr>
            <a:r>
              <a:rPr lang="en-US" sz="2400" u="sng" dirty="0"/>
              <a:t>August</a:t>
            </a:r>
            <a:endParaRPr lang="en-US" sz="2400" i="1" dirty="0"/>
          </a:p>
          <a:p>
            <a:pPr lvl="1">
              <a:lnSpc>
                <a:spcPct val="110000"/>
              </a:lnSpc>
            </a:pPr>
            <a:r>
              <a:rPr lang="en-US" sz="2200" u="sng" dirty="0"/>
              <a:t>Day Trip</a:t>
            </a:r>
            <a:r>
              <a:rPr lang="en-US" sz="2200" dirty="0"/>
              <a:t>: Washington Lake in the Uintas; date TBD </a:t>
            </a:r>
            <a:r>
              <a:rPr lang="en-US" sz="2200" i="1" dirty="0"/>
              <a:t>[Safari Leaders Todd Johnson &amp; Jen Stockett]</a:t>
            </a:r>
            <a:endParaRPr lang="en-US" sz="2200" dirty="0"/>
          </a:p>
          <a:p>
            <a:pPr lvl="1">
              <a:lnSpc>
                <a:spcPct val="110000"/>
              </a:lnSpc>
            </a:pPr>
            <a:r>
              <a:rPr lang="en-US" sz="2200" u="sng" dirty="0"/>
              <a:t>Overnight Trip</a:t>
            </a:r>
            <a:r>
              <a:rPr lang="en-US" sz="2200" dirty="0"/>
              <a:t>: The Snake River, Greys and Little Greys Rivers, Salt River, Palisades Reservoir and Jackson Lake near Alpine, WY; dates TBD</a:t>
            </a:r>
            <a:br>
              <a:rPr lang="en-US" sz="2200" dirty="0"/>
            </a:br>
            <a:r>
              <a:rPr lang="en-US" sz="2200" i="1" dirty="0"/>
              <a:t>[Safari Leader is Kevin Parsons; </a:t>
            </a:r>
            <a:r>
              <a:rPr lang="en-US" sz="2200" i="1" dirty="0">
                <a:solidFill>
                  <a:srgbClr val="FF0000"/>
                </a:solidFill>
              </a:rPr>
              <a:t>co-lead needed who will attend the trip</a:t>
            </a:r>
            <a:r>
              <a:rPr lang="en-US" sz="2200" i="1" dirty="0"/>
              <a:t>]</a:t>
            </a:r>
            <a:endParaRPr lang="en-US" sz="2200" dirty="0"/>
          </a:p>
          <a:p>
            <a:pPr lvl="1">
              <a:lnSpc>
                <a:spcPct val="110000"/>
              </a:lnSpc>
            </a:pPr>
            <a:endParaRPr lang="en-US" dirty="0"/>
          </a:p>
          <a:p>
            <a:pPr lvl="1"/>
            <a:endParaRPr lang="en-US" dirty="0"/>
          </a:p>
        </p:txBody>
      </p:sp>
    </p:spTree>
    <p:extLst>
      <p:ext uri="{BB962C8B-B14F-4D97-AF65-F5344CB8AC3E}">
        <p14:creationId xmlns:p14="http://schemas.microsoft.com/office/powerpoint/2010/main" val="292138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9B409-BE59-2E68-3EC4-5D563BCFAE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6666C-09A6-32F9-555D-FCD43010446A}"/>
              </a:ext>
            </a:extLst>
          </p:cNvPr>
          <p:cNvSpPr>
            <a:spLocks noGrp="1"/>
          </p:cNvSpPr>
          <p:nvPr>
            <p:ph type="title"/>
          </p:nvPr>
        </p:nvSpPr>
        <p:spPr>
          <a:xfrm>
            <a:off x="723481" y="365125"/>
            <a:ext cx="10812027" cy="1325563"/>
          </a:xfrm>
        </p:spPr>
        <p:txBody>
          <a:bodyPr>
            <a:normAutofit/>
          </a:bodyPr>
          <a:lstStyle/>
          <a:p>
            <a:r>
              <a:rPr lang="en-US" sz="3600" b="1" dirty="0"/>
              <a:t>Survey Results: Trip Planning Selections (</a:t>
            </a:r>
            <a:r>
              <a:rPr lang="en-US" sz="3600" b="1" dirty="0" err="1"/>
              <a:t>con’t</a:t>
            </a:r>
            <a:r>
              <a:rPr lang="en-US" sz="3600" b="1" dirty="0"/>
              <a:t>)</a:t>
            </a:r>
          </a:p>
        </p:txBody>
      </p:sp>
      <p:sp>
        <p:nvSpPr>
          <p:cNvPr id="4" name="Content Placeholder 3">
            <a:extLst>
              <a:ext uri="{FF2B5EF4-FFF2-40B4-BE49-F238E27FC236}">
                <a16:creationId xmlns:a16="http://schemas.microsoft.com/office/drawing/2014/main" id="{5069AFAF-1492-463A-50A7-B40FD35E19AF}"/>
              </a:ext>
            </a:extLst>
          </p:cNvPr>
          <p:cNvSpPr>
            <a:spLocks noGrp="1"/>
          </p:cNvSpPr>
          <p:nvPr>
            <p:ph idx="1"/>
          </p:nvPr>
        </p:nvSpPr>
        <p:spPr>
          <a:xfrm>
            <a:off x="1019908" y="1651272"/>
            <a:ext cx="10515600" cy="5043442"/>
          </a:xfrm>
        </p:spPr>
        <p:txBody>
          <a:bodyPr>
            <a:normAutofit/>
          </a:bodyPr>
          <a:lstStyle/>
          <a:p>
            <a:pPr>
              <a:lnSpc>
                <a:spcPct val="110000"/>
              </a:lnSpc>
            </a:pPr>
            <a:r>
              <a:rPr lang="en-US" sz="2400" u="sng" dirty="0"/>
              <a:t>September</a:t>
            </a:r>
            <a:r>
              <a:rPr lang="en-US" sz="2400" dirty="0"/>
              <a:t> </a:t>
            </a:r>
            <a:r>
              <a:rPr lang="en-US" sz="2400" i="1" dirty="0"/>
              <a:t>(slight deviation from survey vote)</a:t>
            </a:r>
            <a:endParaRPr lang="en-US" sz="2400" dirty="0"/>
          </a:p>
          <a:p>
            <a:pPr lvl="1">
              <a:lnSpc>
                <a:spcPct val="110000"/>
              </a:lnSpc>
            </a:pPr>
            <a:r>
              <a:rPr lang="en-US" sz="2200" u="sng" dirty="0"/>
              <a:t>Day &amp; Overnight Combo Trip: </a:t>
            </a:r>
            <a:r>
              <a:rPr lang="en-US" sz="2200" dirty="0"/>
              <a:t>Strawberry Reservoir for big cuts from boats and bank, Sept 9 - 14 </a:t>
            </a:r>
            <a:r>
              <a:rPr lang="en-US" sz="2200" i="1" dirty="0"/>
              <a:t>[Safari Leader Bill Quapp for Stillwater; </a:t>
            </a:r>
            <a:r>
              <a:rPr lang="en-US" sz="2200" i="1" dirty="0">
                <a:solidFill>
                  <a:srgbClr val="FF0000"/>
                </a:solidFill>
              </a:rPr>
              <a:t>leader needed for Walk &amp; Wade</a:t>
            </a:r>
            <a:r>
              <a:rPr lang="en-US" sz="2200" i="1" dirty="0"/>
              <a:t>]</a:t>
            </a:r>
            <a:endParaRPr lang="en-US" sz="2200" u="sng" dirty="0"/>
          </a:p>
          <a:p>
            <a:pPr lvl="1">
              <a:lnSpc>
                <a:spcPct val="100000"/>
              </a:lnSpc>
            </a:pPr>
            <a:r>
              <a:rPr lang="en-US" sz="2200" u="sng" dirty="0"/>
              <a:t>Day &amp; Overnight Combo Trip</a:t>
            </a:r>
            <a:r>
              <a:rPr lang="en-US" sz="2200" dirty="0"/>
              <a:t>: Huntington Lake, Mammoth Lake, Electric Lake, Miller Flat Reservoir, Gooseberry Reservoir, Scofield Reservoir for still water; and, the South Fork, Left Fork and main stem of Huntington Creek for moving water near Price, UT; date TBD </a:t>
            </a:r>
            <a:r>
              <a:rPr lang="en-US" sz="2200" i="1" dirty="0">
                <a:solidFill>
                  <a:srgbClr val="FF0000"/>
                </a:solidFill>
              </a:rPr>
              <a:t>[Safari Leaders needed for Stillwater and Walk &amp; Wade]</a:t>
            </a:r>
          </a:p>
          <a:p>
            <a:pPr marL="228600" lvl="1">
              <a:lnSpc>
                <a:spcPct val="110000"/>
              </a:lnSpc>
              <a:spcBef>
                <a:spcPts val="1000"/>
              </a:spcBef>
            </a:pPr>
            <a:r>
              <a:rPr lang="en-US" u="sng" dirty="0"/>
              <a:t>October</a:t>
            </a:r>
            <a:r>
              <a:rPr lang="en-US" dirty="0"/>
              <a:t> </a:t>
            </a:r>
            <a:r>
              <a:rPr lang="en-US" i="1" dirty="0"/>
              <a:t>(slight deviation from survey vote)</a:t>
            </a:r>
            <a:endParaRPr lang="en-US" u="sng" dirty="0"/>
          </a:p>
          <a:p>
            <a:pPr lvl="1"/>
            <a:r>
              <a:rPr lang="en-US" sz="2200" u="sng" dirty="0"/>
              <a:t>Day Trip</a:t>
            </a:r>
            <a:r>
              <a:rPr lang="en-US" sz="2200" dirty="0"/>
              <a:t>: Middle Provo for rainbows coming out of Deer Creek Reservoir for spawning browns’ eggs; date TBD </a:t>
            </a:r>
            <a:r>
              <a:rPr lang="en-US" sz="2200" i="1" dirty="0">
                <a:solidFill>
                  <a:srgbClr val="FF0000"/>
                </a:solidFill>
              </a:rPr>
              <a:t>[Safari Leaders needed for Walk &amp; Wade]</a:t>
            </a:r>
            <a:endParaRPr lang="en-US" sz="2200" dirty="0"/>
          </a:p>
          <a:p>
            <a:pPr lvl="1"/>
            <a:r>
              <a:rPr lang="en-US" sz="2200" u="sng" dirty="0"/>
              <a:t>Overnight Trip</a:t>
            </a:r>
            <a:r>
              <a:rPr lang="en-US" sz="2200" dirty="0"/>
              <a:t>: Island Park, ID and Yellowstone </a:t>
            </a:r>
            <a:r>
              <a:rPr lang="en-US" sz="2200" dirty="0" err="1"/>
              <a:t>Nat’l</a:t>
            </a:r>
            <a:r>
              <a:rPr lang="en-US" sz="2200" dirty="0"/>
              <a:t> Park; October 8</a:t>
            </a:r>
            <a:r>
              <a:rPr lang="en-US" sz="2200" baseline="30000" dirty="0"/>
              <a:t>th</a:t>
            </a:r>
            <a:r>
              <a:rPr lang="en-US" sz="2200" dirty="0"/>
              <a:t> – 12</a:t>
            </a:r>
            <a:r>
              <a:rPr lang="en-US" sz="2200" baseline="30000" dirty="0"/>
              <a:t>th</a:t>
            </a:r>
            <a:r>
              <a:rPr lang="en-US" sz="2200" dirty="0"/>
              <a:t>  </a:t>
            </a:r>
            <a:r>
              <a:rPr lang="en-US" sz="2200" i="1" dirty="0"/>
              <a:t>[Safari Leader Eric Luna]</a:t>
            </a:r>
          </a:p>
          <a:p>
            <a:endParaRPr lang="en-US" dirty="0"/>
          </a:p>
        </p:txBody>
      </p:sp>
    </p:spTree>
    <p:extLst>
      <p:ext uri="{BB962C8B-B14F-4D97-AF65-F5344CB8AC3E}">
        <p14:creationId xmlns:p14="http://schemas.microsoft.com/office/powerpoint/2010/main" val="287572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8F24-2BD3-5370-43B7-D823D6B3A6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E2486-143C-61D7-E9AB-9B2897512C11}"/>
              </a:ext>
            </a:extLst>
          </p:cNvPr>
          <p:cNvSpPr>
            <a:spLocks noGrp="1"/>
          </p:cNvSpPr>
          <p:nvPr>
            <p:ph type="ctrTitle"/>
          </p:nvPr>
        </p:nvSpPr>
        <p:spPr>
          <a:xfrm>
            <a:off x="1524000" y="1695966"/>
            <a:ext cx="9144000" cy="1942420"/>
          </a:xfrm>
        </p:spPr>
        <p:txBody>
          <a:bodyPr>
            <a:normAutofit/>
          </a:bodyPr>
          <a:lstStyle/>
          <a:p>
            <a:r>
              <a:rPr lang="en-US" sz="4000" b="1" dirty="0"/>
              <a:t>APPENDIX: Survey Results Details</a:t>
            </a:r>
            <a:br>
              <a:rPr lang="en-US" sz="4000" b="1" dirty="0"/>
            </a:br>
            <a:br>
              <a:rPr lang="en-US" sz="4000" b="1" dirty="0"/>
            </a:br>
            <a:r>
              <a:rPr lang="en-US" sz="3200" b="1" dirty="0"/>
              <a:t>Charts &amp; Data by Survey Monkey</a:t>
            </a:r>
          </a:p>
        </p:txBody>
      </p:sp>
    </p:spTree>
    <p:extLst>
      <p:ext uri="{BB962C8B-B14F-4D97-AF65-F5344CB8AC3E}">
        <p14:creationId xmlns:p14="http://schemas.microsoft.com/office/powerpoint/2010/main" val="15189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4" name="Rectangle 3"/>
          <p:cNvSpPr/>
          <p:nvPr/>
        </p:nvSpPr>
        <p:spPr>
          <a:xfrm>
            <a:off x="3822441" y="1381221"/>
            <a:ext cx="7293793" cy="4970591"/>
          </a:xfrm>
          <a:prstGeom prst="rect">
            <a:avLst/>
          </a:prstGeom>
        </p:spPr>
        <p:txBody>
          <a:bodyPr wrap="square">
            <a:spAutoFit/>
          </a:bodyPr>
          <a:lstStyle/>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President: Eric Luna</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Vice President/Conservation: Jayne </a:t>
            </a:r>
            <a:r>
              <a:rPr lang="en-US" dirty="0" err="1">
                <a:ea typeface="Times New Roman" panose="02020603050405020304" pitchFamily="18" charset="0"/>
              </a:rPr>
              <a:t>Guyse</a:t>
            </a:r>
            <a:r>
              <a:rPr lang="en-US" dirty="0">
                <a:ea typeface="Times New Roman" panose="02020603050405020304" pitchFamily="18" charset="0"/>
              </a:rPr>
              <a:t> </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Secretary/Treasurer: Jack </a:t>
            </a:r>
            <a:r>
              <a:rPr lang="en-US" dirty="0" err="1">
                <a:ea typeface="Times New Roman" panose="02020603050405020304" pitchFamily="18" charset="0"/>
              </a:rPr>
              <a:t>Reynotlds</a:t>
            </a:r>
            <a:endParaRPr lang="en-US" dirty="0">
              <a:ea typeface="Times New Roman" panose="02020603050405020304" pitchFamily="18" charset="0"/>
            </a:endParaRP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Past President/Board Member: Bill </a:t>
            </a:r>
            <a:r>
              <a:rPr lang="en-US" dirty="0" err="1">
                <a:ea typeface="Times New Roman" panose="02020603050405020304" pitchFamily="18" charset="0"/>
              </a:rPr>
              <a:t>Quapp</a:t>
            </a:r>
            <a:r>
              <a:rPr lang="en-US" dirty="0">
                <a:ea typeface="Times New Roman" panose="02020603050405020304" pitchFamily="18" charset="0"/>
              </a:rPr>
              <a:t> </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Board Member/Fly Tying: Todd Johnson</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Board Member/Financial Review Officer/Donations: Katie Cannarella</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Board Member/Membership: Gene </a:t>
            </a:r>
            <a:r>
              <a:rPr lang="en-US" dirty="0" err="1">
                <a:ea typeface="Times New Roman" panose="02020603050405020304" pitchFamily="18" charset="0"/>
              </a:rPr>
              <a:t>Cannarella</a:t>
            </a:r>
            <a:endParaRPr lang="en-US" dirty="0">
              <a:ea typeface="Times New Roman" panose="02020603050405020304" pitchFamily="18" charset="0"/>
            </a:endParaRP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Board Member/Clinics: Larry Finch</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Advisor/Youth Education: Harold "Bruce" Pope </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 John Schultz</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 Mike Leigh</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 Pat </a:t>
            </a:r>
            <a:r>
              <a:rPr lang="en-US" dirty="0" err="1">
                <a:ea typeface="Times New Roman" panose="02020603050405020304" pitchFamily="18" charset="0"/>
              </a:rPr>
              <a:t>Ronneburg</a:t>
            </a:r>
            <a:endParaRPr lang="en-US" dirty="0">
              <a:ea typeface="Times New Roman" panose="02020603050405020304" pitchFamily="18" charset="0"/>
            </a:endParaRP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 Jack Campbell</a:t>
            </a:r>
          </a:p>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Senior Advisor/Founder: Cal Massey</a:t>
            </a:r>
          </a:p>
        </p:txBody>
      </p:sp>
      <p:sp>
        <p:nvSpPr>
          <p:cNvPr id="5" name="TextBox 4"/>
          <p:cNvSpPr txBox="1"/>
          <p:nvPr/>
        </p:nvSpPr>
        <p:spPr>
          <a:xfrm>
            <a:off x="4982548" y="709127"/>
            <a:ext cx="2481942" cy="615553"/>
          </a:xfrm>
          <a:prstGeom prst="rect">
            <a:avLst/>
          </a:prstGeom>
          <a:noFill/>
        </p:spPr>
        <p:txBody>
          <a:bodyPr wrap="square" rtlCol="0">
            <a:spAutoFit/>
          </a:bodyPr>
          <a:lstStyle/>
          <a:p>
            <a:r>
              <a:rPr lang="en-US" sz="3400" dirty="0"/>
              <a:t>LEADERSHIP</a:t>
            </a:r>
          </a:p>
        </p:txBody>
      </p:sp>
    </p:spTree>
    <p:extLst>
      <p:ext uri="{BB962C8B-B14F-4D97-AF65-F5344CB8AC3E}">
        <p14:creationId xmlns:p14="http://schemas.microsoft.com/office/powerpoint/2010/main" val="19791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A265A-10BB-2C96-EE38-1715F36E1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1CC49-2CB1-D575-5495-21B3B98E035B}"/>
              </a:ext>
            </a:extLst>
          </p:cNvPr>
          <p:cNvSpPr>
            <a:spLocks noGrp="1"/>
          </p:cNvSpPr>
          <p:nvPr>
            <p:ph type="title"/>
          </p:nvPr>
        </p:nvSpPr>
        <p:spPr>
          <a:xfrm>
            <a:off x="723481" y="365125"/>
            <a:ext cx="10812027" cy="1325563"/>
          </a:xfrm>
        </p:spPr>
        <p:txBody>
          <a:bodyPr>
            <a:normAutofit/>
          </a:bodyPr>
          <a:lstStyle/>
          <a:p>
            <a:r>
              <a:rPr lang="en-US" sz="3600" b="1" dirty="0"/>
              <a:t>Data Analysis: January Day Trip/Annual Freeze Your A** Off</a:t>
            </a:r>
          </a:p>
        </p:txBody>
      </p:sp>
      <p:pic>
        <p:nvPicPr>
          <p:cNvPr id="4" name="Picture 3">
            <a:extLst>
              <a:ext uri="{FF2B5EF4-FFF2-40B4-BE49-F238E27FC236}">
                <a16:creationId xmlns:a16="http://schemas.microsoft.com/office/drawing/2014/main" id="{C862C0C5-A896-F2F6-05C3-50CC38362318}"/>
              </a:ext>
            </a:extLst>
          </p:cNvPr>
          <p:cNvPicPr>
            <a:picLocks noChangeAspect="1"/>
          </p:cNvPicPr>
          <p:nvPr/>
        </p:nvPicPr>
        <p:blipFill>
          <a:blip r:embed="rId2"/>
          <a:stretch>
            <a:fillRect/>
          </a:stretch>
        </p:blipFill>
        <p:spPr>
          <a:xfrm>
            <a:off x="1371600" y="1214892"/>
            <a:ext cx="8726634" cy="5643108"/>
          </a:xfrm>
          <a:prstGeom prst="rect">
            <a:avLst/>
          </a:prstGeom>
        </p:spPr>
      </p:pic>
    </p:spTree>
    <p:extLst>
      <p:ext uri="{BB962C8B-B14F-4D97-AF65-F5344CB8AC3E}">
        <p14:creationId xmlns:p14="http://schemas.microsoft.com/office/powerpoint/2010/main" val="121663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7867D-2E27-161F-62CF-780E102A8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42C32-BDF1-083A-4562-173145676B45}"/>
              </a:ext>
            </a:extLst>
          </p:cNvPr>
          <p:cNvSpPr>
            <a:spLocks noGrp="1"/>
          </p:cNvSpPr>
          <p:nvPr>
            <p:ph type="title"/>
          </p:nvPr>
        </p:nvSpPr>
        <p:spPr>
          <a:xfrm>
            <a:off x="723481" y="365125"/>
            <a:ext cx="10812027" cy="1325563"/>
          </a:xfrm>
        </p:spPr>
        <p:txBody>
          <a:bodyPr>
            <a:normAutofit/>
          </a:bodyPr>
          <a:lstStyle/>
          <a:p>
            <a:r>
              <a:rPr lang="en-US" sz="3600" b="1" dirty="0"/>
              <a:t>Data Analysis: February Day Trip</a:t>
            </a:r>
          </a:p>
        </p:txBody>
      </p:sp>
      <p:pic>
        <p:nvPicPr>
          <p:cNvPr id="4" name="Picture 3">
            <a:extLst>
              <a:ext uri="{FF2B5EF4-FFF2-40B4-BE49-F238E27FC236}">
                <a16:creationId xmlns:a16="http://schemas.microsoft.com/office/drawing/2014/main" id="{C7D567B4-A41B-95EA-F67D-C36CDE234380}"/>
              </a:ext>
            </a:extLst>
          </p:cNvPr>
          <p:cNvPicPr>
            <a:picLocks noChangeAspect="1"/>
          </p:cNvPicPr>
          <p:nvPr/>
        </p:nvPicPr>
        <p:blipFill>
          <a:blip r:embed="rId2"/>
          <a:stretch>
            <a:fillRect/>
          </a:stretch>
        </p:blipFill>
        <p:spPr>
          <a:xfrm>
            <a:off x="1023257" y="1284308"/>
            <a:ext cx="9177337" cy="5511780"/>
          </a:xfrm>
          <a:prstGeom prst="rect">
            <a:avLst/>
          </a:prstGeom>
        </p:spPr>
      </p:pic>
    </p:spTree>
    <p:extLst>
      <p:ext uri="{BB962C8B-B14F-4D97-AF65-F5344CB8AC3E}">
        <p14:creationId xmlns:p14="http://schemas.microsoft.com/office/powerpoint/2010/main" val="131270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E5289-EEE8-262F-412E-A92E9882A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87260-F944-768E-AA43-9BBA89B164E5}"/>
              </a:ext>
            </a:extLst>
          </p:cNvPr>
          <p:cNvSpPr>
            <a:spLocks noGrp="1"/>
          </p:cNvSpPr>
          <p:nvPr>
            <p:ph type="title"/>
          </p:nvPr>
        </p:nvSpPr>
        <p:spPr>
          <a:xfrm>
            <a:off x="723481" y="365125"/>
            <a:ext cx="10812027" cy="1325563"/>
          </a:xfrm>
        </p:spPr>
        <p:txBody>
          <a:bodyPr>
            <a:normAutofit/>
          </a:bodyPr>
          <a:lstStyle/>
          <a:p>
            <a:r>
              <a:rPr lang="en-US" sz="3600" b="1" dirty="0"/>
              <a:t>Data Analysis: March Day Trip</a:t>
            </a:r>
          </a:p>
        </p:txBody>
      </p:sp>
      <p:pic>
        <p:nvPicPr>
          <p:cNvPr id="7" name="Picture 6">
            <a:extLst>
              <a:ext uri="{FF2B5EF4-FFF2-40B4-BE49-F238E27FC236}">
                <a16:creationId xmlns:a16="http://schemas.microsoft.com/office/drawing/2014/main" id="{5A6A5E04-E197-6952-790D-59BD16701BB6}"/>
              </a:ext>
            </a:extLst>
          </p:cNvPr>
          <p:cNvPicPr>
            <a:picLocks noChangeAspect="1"/>
          </p:cNvPicPr>
          <p:nvPr/>
        </p:nvPicPr>
        <p:blipFill>
          <a:blip r:embed="rId2"/>
          <a:stretch>
            <a:fillRect/>
          </a:stretch>
        </p:blipFill>
        <p:spPr>
          <a:xfrm>
            <a:off x="1502228" y="1261283"/>
            <a:ext cx="8559490" cy="5476973"/>
          </a:xfrm>
          <a:prstGeom prst="rect">
            <a:avLst/>
          </a:prstGeom>
        </p:spPr>
      </p:pic>
    </p:spTree>
    <p:extLst>
      <p:ext uri="{BB962C8B-B14F-4D97-AF65-F5344CB8AC3E}">
        <p14:creationId xmlns:p14="http://schemas.microsoft.com/office/powerpoint/2010/main" val="1067857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391C0-00D8-6137-3DCB-E6F3C2E61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F31AB-A4F1-212E-FF61-6E2096225735}"/>
              </a:ext>
            </a:extLst>
          </p:cNvPr>
          <p:cNvSpPr>
            <a:spLocks noGrp="1"/>
          </p:cNvSpPr>
          <p:nvPr>
            <p:ph type="title"/>
          </p:nvPr>
        </p:nvSpPr>
        <p:spPr>
          <a:xfrm>
            <a:off x="723481" y="365125"/>
            <a:ext cx="10812027" cy="1325563"/>
          </a:xfrm>
        </p:spPr>
        <p:txBody>
          <a:bodyPr>
            <a:normAutofit/>
          </a:bodyPr>
          <a:lstStyle/>
          <a:p>
            <a:r>
              <a:rPr lang="en-US" sz="3600" b="1" dirty="0"/>
              <a:t>Data Analysis: March Day Trip (</a:t>
            </a:r>
            <a:r>
              <a:rPr lang="en-US" sz="3600" b="1" dirty="0" err="1"/>
              <a:t>con’t</a:t>
            </a:r>
            <a:r>
              <a:rPr lang="en-US" sz="3600" b="1" dirty="0"/>
              <a:t>)</a:t>
            </a:r>
          </a:p>
        </p:txBody>
      </p:sp>
      <p:grpSp>
        <p:nvGrpSpPr>
          <p:cNvPr id="6" name="Group 5">
            <a:extLst>
              <a:ext uri="{FF2B5EF4-FFF2-40B4-BE49-F238E27FC236}">
                <a16:creationId xmlns:a16="http://schemas.microsoft.com/office/drawing/2014/main" id="{9E95C01A-269A-7B75-4DDA-74483C5C5032}"/>
              </a:ext>
            </a:extLst>
          </p:cNvPr>
          <p:cNvGrpSpPr/>
          <p:nvPr/>
        </p:nvGrpSpPr>
        <p:grpSpPr>
          <a:xfrm>
            <a:off x="377683" y="3429000"/>
            <a:ext cx="11326252" cy="2177398"/>
            <a:chOff x="432874" y="2404446"/>
            <a:chExt cx="11326252" cy="2177398"/>
          </a:xfrm>
        </p:grpSpPr>
        <p:pic>
          <p:nvPicPr>
            <p:cNvPr id="4" name="Picture 3">
              <a:extLst>
                <a:ext uri="{FF2B5EF4-FFF2-40B4-BE49-F238E27FC236}">
                  <a16:creationId xmlns:a16="http://schemas.microsoft.com/office/drawing/2014/main" id="{4E7AAC41-E09B-16D1-D882-FE5AA5F7FEAD}"/>
                </a:ext>
              </a:extLst>
            </p:cNvPr>
            <p:cNvPicPr>
              <a:picLocks noChangeAspect="1"/>
            </p:cNvPicPr>
            <p:nvPr/>
          </p:nvPicPr>
          <p:blipFill>
            <a:blip r:embed="rId2"/>
            <a:stretch>
              <a:fillRect/>
            </a:stretch>
          </p:blipFill>
          <p:spPr>
            <a:xfrm>
              <a:off x="432874" y="2404446"/>
              <a:ext cx="11215870" cy="2177398"/>
            </a:xfrm>
            <a:prstGeom prst="rect">
              <a:avLst/>
            </a:prstGeom>
          </p:spPr>
        </p:pic>
        <p:pic>
          <p:nvPicPr>
            <p:cNvPr id="3" name="Picture 2">
              <a:extLst>
                <a:ext uri="{FF2B5EF4-FFF2-40B4-BE49-F238E27FC236}">
                  <a16:creationId xmlns:a16="http://schemas.microsoft.com/office/drawing/2014/main" id="{74BC2F2C-8ED1-6209-1307-378F8081DAE3}"/>
                </a:ext>
              </a:extLst>
            </p:cNvPr>
            <p:cNvPicPr>
              <a:picLocks noChangeAspect="1"/>
            </p:cNvPicPr>
            <p:nvPr/>
          </p:nvPicPr>
          <p:blipFill>
            <a:blip r:embed="rId3"/>
            <a:stretch>
              <a:fillRect/>
            </a:stretch>
          </p:blipFill>
          <p:spPr>
            <a:xfrm>
              <a:off x="653638" y="2404446"/>
              <a:ext cx="11105488" cy="386871"/>
            </a:xfrm>
            <a:prstGeom prst="rect">
              <a:avLst/>
            </a:prstGeom>
          </p:spPr>
        </p:pic>
      </p:grpSp>
      <p:sp>
        <p:nvSpPr>
          <p:cNvPr id="11" name="TextBox 10">
            <a:extLst>
              <a:ext uri="{FF2B5EF4-FFF2-40B4-BE49-F238E27FC236}">
                <a16:creationId xmlns:a16="http://schemas.microsoft.com/office/drawing/2014/main" id="{05386574-0771-5BD4-12CE-0A03E4161E56}"/>
              </a:ext>
            </a:extLst>
          </p:cNvPr>
          <p:cNvSpPr txBox="1"/>
          <p:nvPr/>
        </p:nvSpPr>
        <p:spPr>
          <a:xfrm>
            <a:off x="741978" y="1491346"/>
            <a:ext cx="10597662" cy="2103333"/>
          </a:xfrm>
          <a:prstGeom prst="rect">
            <a:avLst/>
          </a:prstGeom>
          <a:noFill/>
        </p:spPr>
        <p:txBody>
          <a:bodyPr wrap="square">
            <a:spAutoFit/>
          </a:bodyPr>
          <a:lstStyle/>
          <a:p>
            <a:pPr>
              <a:lnSpc>
                <a:spcPct val="110000"/>
              </a:lnSpc>
            </a:pPr>
            <a:r>
              <a:rPr lang="en-US" sz="2400" dirty="0"/>
              <a:t>The following destinations were proposed as alternates to those offered for the March Day Trip. We will hold onto these suggestions in the event we need an alternate trip in 2026; we will also include these destinations in the 2027 Trips Survey.</a:t>
            </a:r>
          </a:p>
          <a:p>
            <a:pPr>
              <a:lnSpc>
                <a:spcPct val="110000"/>
              </a:lnSpc>
            </a:pPr>
            <a:endParaRPr lang="en-US" sz="2400" dirty="0">
              <a:solidFill>
                <a:srgbClr val="FF0000"/>
              </a:solidFill>
            </a:endParaRPr>
          </a:p>
        </p:txBody>
      </p:sp>
    </p:spTree>
    <p:extLst>
      <p:ext uri="{BB962C8B-B14F-4D97-AF65-F5344CB8AC3E}">
        <p14:creationId xmlns:p14="http://schemas.microsoft.com/office/powerpoint/2010/main" val="341335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3984-F1D4-D662-AEA5-C218E3E47D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15422-27A8-6511-3563-52DF2D69AC58}"/>
              </a:ext>
            </a:extLst>
          </p:cNvPr>
          <p:cNvSpPr>
            <a:spLocks noGrp="1"/>
          </p:cNvSpPr>
          <p:nvPr>
            <p:ph type="title"/>
          </p:nvPr>
        </p:nvSpPr>
        <p:spPr>
          <a:xfrm>
            <a:off x="723481" y="365125"/>
            <a:ext cx="10812027" cy="1325563"/>
          </a:xfrm>
        </p:spPr>
        <p:txBody>
          <a:bodyPr>
            <a:normAutofit/>
          </a:bodyPr>
          <a:lstStyle/>
          <a:p>
            <a:r>
              <a:rPr lang="en-US" sz="3600" b="1" dirty="0"/>
              <a:t>Data Analysis: March Overnight Trip</a:t>
            </a:r>
          </a:p>
        </p:txBody>
      </p:sp>
      <p:pic>
        <p:nvPicPr>
          <p:cNvPr id="4" name="Picture 3">
            <a:extLst>
              <a:ext uri="{FF2B5EF4-FFF2-40B4-BE49-F238E27FC236}">
                <a16:creationId xmlns:a16="http://schemas.microsoft.com/office/drawing/2014/main" id="{50D3766F-5017-E03B-1470-54ADE9900FF3}"/>
              </a:ext>
            </a:extLst>
          </p:cNvPr>
          <p:cNvPicPr>
            <a:picLocks noChangeAspect="1"/>
          </p:cNvPicPr>
          <p:nvPr/>
        </p:nvPicPr>
        <p:blipFill>
          <a:blip r:embed="rId2"/>
          <a:stretch>
            <a:fillRect/>
          </a:stretch>
        </p:blipFill>
        <p:spPr>
          <a:xfrm>
            <a:off x="1186543" y="1241414"/>
            <a:ext cx="9068971" cy="5464186"/>
          </a:xfrm>
          <a:prstGeom prst="rect">
            <a:avLst/>
          </a:prstGeom>
        </p:spPr>
      </p:pic>
    </p:spTree>
    <p:extLst>
      <p:ext uri="{BB962C8B-B14F-4D97-AF65-F5344CB8AC3E}">
        <p14:creationId xmlns:p14="http://schemas.microsoft.com/office/powerpoint/2010/main" val="395415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944AE-45D2-7F51-6A2C-268B1FB3A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13A09-24C9-BA79-7979-9D07DFB9B220}"/>
              </a:ext>
            </a:extLst>
          </p:cNvPr>
          <p:cNvSpPr>
            <a:spLocks noGrp="1"/>
          </p:cNvSpPr>
          <p:nvPr>
            <p:ph type="title"/>
          </p:nvPr>
        </p:nvSpPr>
        <p:spPr>
          <a:xfrm>
            <a:off x="723481" y="365125"/>
            <a:ext cx="10812027" cy="1325563"/>
          </a:xfrm>
        </p:spPr>
        <p:txBody>
          <a:bodyPr>
            <a:normAutofit/>
          </a:bodyPr>
          <a:lstStyle/>
          <a:p>
            <a:r>
              <a:rPr lang="en-US" sz="3600" b="1" dirty="0"/>
              <a:t>Data Analysis: April Day Trip</a:t>
            </a:r>
          </a:p>
        </p:txBody>
      </p:sp>
      <p:pic>
        <p:nvPicPr>
          <p:cNvPr id="4" name="Picture 3">
            <a:extLst>
              <a:ext uri="{FF2B5EF4-FFF2-40B4-BE49-F238E27FC236}">
                <a16:creationId xmlns:a16="http://schemas.microsoft.com/office/drawing/2014/main" id="{2C3DFF29-C8F3-BF65-DAB0-DAB0B21F31A1}"/>
              </a:ext>
            </a:extLst>
          </p:cNvPr>
          <p:cNvPicPr>
            <a:picLocks noChangeAspect="1"/>
          </p:cNvPicPr>
          <p:nvPr/>
        </p:nvPicPr>
        <p:blipFill>
          <a:blip r:embed="rId2"/>
          <a:stretch>
            <a:fillRect/>
          </a:stretch>
        </p:blipFill>
        <p:spPr>
          <a:xfrm>
            <a:off x="1480458" y="1293256"/>
            <a:ext cx="8621485" cy="5511682"/>
          </a:xfrm>
          <a:prstGeom prst="rect">
            <a:avLst/>
          </a:prstGeom>
        </p:spPr>
      </p:pic>
    </p:spTree>
    <p:extLst>
      <p:ext uri="{BB962C8B-B14F-4D97-AF65-F5344CB8AC3E}">
        <p14:creationId xmlns:p14="http://schemas.microsoft.com/office/powerpoint/2010/main" val="236569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181B2-4099-4D05-E297-DF9B01F9B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CFE6E-D4B7-C161-A7E6-7DACD6856654}"/>
              </a:ext>
            </a:extLst>
          </p:cNvPr>
          <p:cNvSpPr>
            <a:spLocks noGrp="1"/>
          </p:cNvSpPr>
          <p:nvPr>
            <p:ph type="title"/>
          </p:nvPr>
        </p:nvSpPr>
        <p:spPr>
          <a:xfrm>
            <a:off x="723481" y="365125"/>
            <a:ext cx="10812027" cy="1325563"/>
          </a:xfrm>
        </p:spPr>
        <p:txBody>
          <a:bodyPr>
            <a:normAutofit/>
          </a:bodyPr>
          <a:lstStyle/>
          <a:p>
            <a:r>
              <a:rPr lang="en-US" sz="3600" b="1" dirty="0"/>
              <a:t>Data Analysis: April Overnight Trip</a:t>
            </a:r>
          </a:p>
        </p:txBody>
      </p:sp>
      <p:pic>
        <p:nvPicPr>
          <p:cNvPr id="4" name="Picture 3">
            <a:extLst>
              <a:ext uri="{FF2B5EF4-FFF2-40B4-BE49-F238E27FC236}">
                <a16:creationId xmlns:a16="http://schemas.microsoft.com/office/drawing/2014/main" id="{EB585145-D6B3-197F-6DFC-ED19325CB700}"/>
              </a:ext>
            </a:extLst>
          </p:cNvPr>
          <p:cNvPicPr>
            <a:picLocks noChangeAspect="1"/>
          </p:cNvPicPr>
          <p:nvPr/>
        </p:nvPicPr>
        <p:blipFill>
          <a:blip r:embed="rId2"/>
          <a:stretch>
            <a:fillRect/>
          </a:stretch>
        </p:blipFill>
        <p:spPr>
          <a:xfrm>
            <a:off x="1142999" y="1270004"/>
            <a:ext cx="8403778" cy="5222871"/>
          </a:xfrm>
          <a:prstGeom prst="rect">
            <a:avLst/>
          </a:prstGeom>
        </p:spPr>
      </p:pic>
    </p:spTree>
    <p:extLst>
      <p:ext uri="{BB962C8B-B14F-4D97-AF65-F5344CB8AC3E}">
        <p14:creationId xmlns:p14="http://schemas.microsoft.com/office/powerpoint/2010/main" val="173730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E439-B602-624C-380B-C04692749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32F68-4E31-7EBF-0B02-265A8B7B237F}"/>
              </a:ext>
            </a:extLst>
          </p:cNvPr>
          <p:cNvSpPr>
            <a:spLocks noGrp="1"/>
          </p:cNvSpPr>
          <p:nvPr>
            <p:ph type="title"/>
          </p:nvPr>
        </p:nvSpPr>
        <p:spPr>
          <a:xfrm>
            <a:off x="723481" y="365125"/>
            <a:ext cx="10812027" cy="1325563"/>
          </a:xfrm>
        </p:spPr>
        <p:txBody>
          <a:bodyPr>
            <a:normAutofit/>
          </a:bodyPr>
          <a:lstStyle/>
          <a:p>
            <a:r>
              <a:rPr lang="en-US" sz="3600" b="1" dirty="0"/>
              <a:t>Data Analysis: May Day Trip</a:t>
            </a:r>
          </a:p>
        </p:txBody>
      </p:sp>
      <p:pic>
        <p:nvPicPr>
          <p:cNvPr id="4" name="Picture 3">
            <a:extLst>
              <a:ext uri="{FF2B5EF4-FFF2-40B4-BE49-F238E27FC236}">
                <a16:creationId xmlns:a16="http://schemas.microsoft.com/office/drawing/2014/main" id="{90C086D6-2D19-2357-364B-A904A9057B5A}"/>
              </a:ext>
            </a:extLst>
          </p:cNvPr>
          <p:cNvPicPr>
            <a:picLocks noChangeAspect="1"/>
          </p:cNvPicPr>
          <p:nvPr/>
        </p:nvPicPr>
        <p:blipFill>
          <a:blip r:embed="rId2"/>
          <a:stretch>
            <a:fillRect/>
          </a:stretch>
        </p:blipFill>
        <p:spPr>
          <a:xfrm>
            <a:off x="1393372" y="1363608"/>
            <a:ext cx="8309884" cy="5259420"/>
          </a:xfrm>
          <a:prstGeom prst="rect">
            <a:avLst/>
          </a:prstGeom>
        </p:spPr>
      </p:pic>
    </p:spTree>
    <p:extLst>
      <p:ext uri="{BB962C8B-B14F-4D97-AF65-F5344CB8AC3E}">
        <p14:creationId xmlns:p14="http://schemas.microsoft.com/office/powerpoint/2010/main" val="331068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1A665-2684-2A2B-2F5E-39C327E56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0A21E-0D3A-C730-7967-D14B240EA21E}"/>
              </a:ext>
            </a:extLst>
          </p:cNvPr>
          <p:cNvSpPr>
            <a:spLocks noGrp="1"/>
          </p:cNvSpPr>
          <p:nvPr>
            <p:ph type="title"/>
          </p:nvPr>
        </p:nvSpPr>
        <p:spPr>
          <a:xfrm>
            <a:off x="723481" y="365125"/>
            <a:ext cx="10812027" cy="1325563"/>
          </a:xfrm>
        </p:spPr>
        <p:txBody>
          <a:bodyPr>
            <a:normAutofit/>
          </a:bodyPr>
          <a:lstStyle/>
          <a:p>
            <a:r>
              <a:rPr lang="en-US" sz="3600" b="1" dirty="0"/>
              <a:t>Data Analysis: May Day Trip (</a:t>
            </a:r>
            <a:r>
              <a:rPr lang="en-US" sz="3600" b="1" dirty="0" err="1"/>
              <a:t>con’t</a:t>
            </a:r>
            <a:r>
              <a:rPr lang="en-US" sz="3600" b="1" dirty="0"/>
              <a:t>)</a:t>
            </a:r>
          </a:p>
        </p:txBody>
      </p:sp>
      <p:sp>
        <p:nvSpPr>
          <p:cNvPr id="11" name="TextBox 10">
            <a:extLst>
              <a:ext uri="{FF2B5EF4-FFF2-40B4-BE49-F238E27FC236}">
                <a16:creationId xmlns:a16="http://schemas.microsoft.com/office/drawing/2014/main" id="{C325E220-E06C-2512-5D8D-CEE838E7D646}"/>
              </a:ext>
            </a:extLst>
          </p:cNvPr>
          <p:cNvSpPr txBox="1"/>
          <p:nvPr/>
        </p:nvSpPr>
        <p:spPr>
          <a:xfrm>
            <a:off x="741978" y="1491346"/>
            <a:ext cx="10597662" cy="1697068"/>
          </a:xfrm>
          <a:prstGeom prst="rect">
            <a:avLst/>
          </a:prstGeom>
          <a:noFill/>
        </p:spPr>
        <p:txBody>
          <a:bodyPr wrap="square">
            <a:spAutoFit/>
          </a:bodyPr>
          <a:lstStyle/>
          <a:p>
            <a:pPr>
              <a:lnSpc>
                <a:spcPct val="110000"/>
              </a:lnSpc>
            </a:pPr>
            <a:r>
              <a:rPr lang="en-US" sz="2400" dirty="0"/>
              <a:t>The following destinations were proposed as alternates to those offered for the May Day Trip. We will hold onto these suggestions in the event we need an alternate trip in 2026; we will also include these destinations in the 2027 Trips Survey.</a:t>
            </a:r>
          </a:p>
          <a:p>
            <a:pPr>
              <a:lnSpc>
                <a:spcPct val="110000"/>
              </a:lnSpc>
            </a:pPr>
            <a:endParaRPr lang="en-US" sz="2400" dirty="0">
              <a:solidFill>
                <a:srgbClr val="FF0000"/>
              </a:solidFill>
            </a:endParaRPr>
          </a:p>
        </p:txBody>
      </p:sp>
      <p:grpSp>
        <p:nvGrpSpPr>
          <p:cNvPr id="7" name="Group 6">
            <a:extLst>
              <a:ext uri="{FF2B5EF4-FFF2-40B4-BE49-F238E27FC236}">
                <a16:creationId xmlns:a16="http://schemas.microsoft.com/office/drawing/2014/main" id="{90AF348C-FA57-69FE-EB72-9319B2B72AB9}"/>
              </a:ext>
            </a:extLst>
          </p:cNvPr>
          <p:cNvGrpSpPr/>
          <p:nvPr/>
        </p:nvGrpSpPr>
        <p:grpSpPr>
          <a:xfrm>
            <a:off x="723481" y="3429000"/>
            <a:ext cx="11105489" cy="2329780"/>
            <a:chOff x="723481" y="2992637"/>
            <a:chExt cx="11105489" cy="2329780"/>
          </a:xfrm>
        </p:grpSpPr>
        <p:pic>
          <p:nvPicPr>
            <p:cNvPr id="3" name="Picture 2">
              <a:extLst>
                <a:ext uri="{FF2B5EF4-FFF2-40B4-BE49-F238E27FC236}">
                  <a16:creationId xmlns:a16="http://schemas.microsoft.com/office/drawing/2014/main" id="{DACBB4B0-4AF1-01EB-C71C-9B7F9D8EB936}"/>
                </a:ext>
              </a:extLst>
            </p:cNvPr>
            <p:cNvPicPr>
              <a:picLocks noChangeAspect="1"/>
            </p:cNvPicPr>
            <p:nvPr/>
          </p:nvPicPr>
          <p:blipFill>
            <a:blip r:embed="rId2"/>
            <a:stretch>
              <a:fillRect/>
            </a:stretch>
          </p:blipFill>
          <p:spPr>
            <a:xfrm>
              <a:off x="723481" y="2992637"/>
              <a:ext cx="11105488" cy="386871"/>
            </a:xfrm>
            <a:prstGeom prst="rect">
              <a:avLst/>
            </a:prstGeom>
          </p:spPr>
        </p:pic>
        <p:pic>
          <p:nvPicPr>
            <p:cNvPr id="5" name="Picture 4">
              <a:extLst>
                <a:ext uri="{FF2B5EF4-FFF2-40B4-BE49-F238E27FC236}">
                  <a16:creationId xmlns:a16="http://schemas.microsoft.com/office/drawing/2014/main" id="{198FA240-629C-1E20-5766-E7BC09E80903}"/>
                </a:ext>
              </a:extLst>
            </p:cNvPr>
            <p:cNvPicPr>
              <a:picLocks noChangeAspect="1"/>
            </p:cNvPicPr>
            <p:nvPr/>
          </p:nvPicPr>
          <p:blipFill>
            <a:blip r:embed="rId3"/>
            <a:stretch>
              <a:fillRect/>
            </a:stretch>
          </p:blipFill>
          <p:spPr>
            <a:xfrm>
              <a:off x="723482" y="3379508"/>
              <a:ext cx="11105488" cy="1942909"/>
            </a:xfrm>
            <a:prstGeom prst="rect">
              <a:avLst/>
            </a:prstGeom>
          </p:spPr>
        </p:pic>
      </p:grpSp>
    </p:spTree>
    <p:extLst>
      <p:ext uri="{BB962C8B-B14F-4D97-AF65-F5344CB8AC3E}">
        <p14:creationId xmlns:p14="http://schemas.microsoft.com/office/powerpoint/2010/main" val="3855619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FDA2-8FEF-08D3-23C8-DBE70563E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D5562-D034-BE76-7999-34806497740A}"/>
              </a:ext>
            </a:extLst>
          </p:cNvPr>
          <p:cNvSpPr>
            <a:spLocks noGrp="1"/>
          </p:cNvSpPr>
          <p:nvPr>
            <p:ph type="title"/>
          </p:nvPr>
        </p:nvSpPr>
        <p:spPr>
          <a:xfrm>
            <a:off x="723481" y="365125"/>
            <a:ext cx="10812027" cy="1325563"/>
          </a:xfrm>
        </p:spPr>
        <p:txBody>
          <a:bodyPr>
            <a:normAutofit/>
          </a:bodyPr>
          <a:lstStyle/>
          <a:p>
            <a:r>
              <a:rPr lang="en-US" sz="3600" b="1" dirty="0"/>
              <a:t>Data Analysis: May Overnight Trip</a:t>
            </a:r>
          </a:p>
        </p:txBody>
      </p:sp>
      <p:pic>
        <p:nvPicPr>
          <p:cNvPr id="4" name="Picture 3">
            <a:extLst>
              <a:ext uri="{FF2B5EF4-FFF2-40B4-BE49-F238E27FC236}">
                <a16:creationId xmlns:a16="http://schemas.microsoft.com/office/drawing/2014/main" id="{171D6BF7-1880-95CB-8C5B-D012D7C9CFD9}"/>
              </a:ext>
            </a:extLst>
          </p:cNvPr>
          <p:cNvPicPr>
            <a:picLocks noChangeAspect="1"/>
          </p:cNvPicPr>
          <p:nvPr/>
        </p:nvPicPr>
        <p:blipFill>
          <a:blip r:embed="rId2"/>
          <a:stretch>
            <a:fillRect/>
          </a:stretch>
        </p:blipFill>
        <p:spPr>
          <a:xfrm>
            <a:off x="1110342" y="1235131"/>
            <a:ext cx="8786137" cy="5368833"/>
          </a:xfrm>
          <a:prstGeom prst="rect">
            <a:avLst/>
          </a:prstGeom>
        </p:spPr>
      </p:pic>
    </p:spTree>
    <p:extLst>
      <p:ext uri="{BB962C8B-B14F-4D97-AF65-F5344CB8AC3E}">
        <p14:creationId xmlns:p14="http://schemas.microsoft.com/office/powerpoint/2010/main" val="158083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4" name="Rectangle 3"/>
          <p:cNvSpPr/>
          <p:nvPr/>
        </p:nvSpPr>
        <p:spPr>
          <a:xfrm>
            <a:off x="3198381" y="1669796"/>
            <a:ext cx="8503292" cy="3985706"/>
          </a:xfrm>
          <a:prstGeom prst="rect">
            <a:avLst/>
          </a:prstGeom>
        </p:spPr>
        <p:txBody>
          <a:bodyPr wrap="square" numCol="2">
            <a:spAutoFit/>
          </a:bodyPr>
          <a:lstStyle/>
          <a:p>
            <a:pPr marL="285750" marR="0" lvl="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Cleanups – Fish For Garbage</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Clinics</a:t>
            </a:r>
          </a:p>
          <a:p>
            <a:pPr marL="742950" lvl="1"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Beginner Fly Tying</a:t>
            </a:r>
          </a:p>
          <a:p>
            <a:pPr marL="742950" lvl="1"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Beginner Fly Fishing</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Youth Education</a:t>
            </a:r>
          </a:p>
          <a:p>
            <a:pPr marL="742950" lvl="1"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Boy Scouts Fishing</a:t>
            </a:r>
          </a:p>
          <a:p>
            <a:pPr marL="742950" lvl="1"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Park City Fishing Club</a:t>
            </a:r>
          </a:p>
          <a:p>
            <a:pPr marL="742950" lvl="1"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Trout in the Classroom</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Casting for Recovery</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Project Healing Waters Fly Fishing</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Weber River Crossovers</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Christmas Party</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Steak Fry</a:t>
            </a:r>
          </a:p>
          <a:p>
            <a:pPr marL="285750" indent="-285750">
              <a:spcAft>
                <a:spcPts val="600"/>
              </a:spcAft>
              <a:buFont typeface="Arial" panose="020B0604020202020204" pitchFamily="34" charset="0"/>
              <a:buChar char="•"/>
              <a:tabLst>
                <a:tab pos="114300" algn="l"/>
                <a:tab pos="457200" algn="l"/>
              </a:tabLst>
            </a:pPr>
            <a:r>
              <a:rPr lang="en-US" dirty="0">
                <a:ea typeface="Times New Roman" panose="02020603050405020304" pitchFamily="18" charset="0"/>
              </a:rPr>
              <a:t>Wasatch Expo</a:t>
            </a:r>
          </a:p>
        </p:txBody>
      </p:sp>
      <p:sp>
        <p:nvSpPr>
          <p:cNvPr id="5" name="TextBox 4"/>
          <p:cNvSpPr txBox="1"/>
          <p:nvPr/>
        </p:nvSpPr>
        <p:spPr>
          <a:xfrm>
            <a:off x="4416490" y="586945"/>
            <a:ext cx="3359019" cy="615553"/>
          </a:xfrm>
          <a:prstGeom prst="rect">
            <a:avLst/>
          </a:prstGeom>
          <a:noFill/>
        </p:spPr>
        <p:txBody>
          <a:bodyPr wrap="square" rtlCol="0">
            <a:spAutoFit/>
          </a:bodyPr>
          <a:lstStyle/>
          <a:p>
            <a:pPr algn="ctr"/>
            <a:r>
              <a:rPr lang="en-US" sz="3400" dirty="0"/>
              <a:t>2025 Projects</a:t>
            </a:r>
          </a:p>
        </p:txBody>
      </p:sp>
    </p:spTree>
    <p:extLst>
      <p:ext uri="{BB962C8B-B14F-4D97-AF65-F5344CB8AC3E}">
        <p14:creationId xmlns:p14="http://schemas.microsoft.com/office/powerpoint/2010/main" val="1571615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87CB-C8F6-7F2C-1A03-6C7BF71BE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E86B9-3027-CDA6-2358-F0BC26EB9BB8}"/>
              </a:ext>
            </a:extLst>
          </p:cNvPr>
          <p:cNvSpPr>
            <a:spLocks noGrp="1"/>
          </p:cNvSpPr>
          <p:nvPr>
            <p:ph type="title"/>
          </p:nvPr>
        </p:nvSpPr>
        <p:spPr>
          <a:xfrm>
            <a:off x="723481" y="365125"/>
            <a:ext cx="10812027" cy="1325563"/>
          </a:xfrm>
        </p:spPr>
        <p:txBody>
          <a:bodyPr>
            <a:normAutofit/>
          </a:bodyPr>
          <a:lstStyle/>
          <a:p>
            <a:r>
              <a:rPr lang="en-US" sz="3600" b="1" dirty="0"/>
              <a:t>Data Analysis: June Day Trip</a:t>
            </a:r>
          </a:p>
        </p:txBody>
      </p:sp>
      <p:pic>
        <p:nvPicPr>
          <p:cNvPr id="4" name="Picture 3">
            <a:extLst>
              <a:ext uri="{FF2B5EF4-FFF2-40B4-BE49-F238E27FC236}">
                <a16:creationId xmlns:a16="http://schemas.microsoft.com/office/drawing/2014/main" id="{86FE5CA1-2975-8A01-A7D5-CBB451880E54}"/>
              </a:ext>
            </a:extLst>
          </p:cNvPr>
          <p:cNvPicPr>
            <a:picLocks noChangeAspect="1"/>
          </p:cNvPicPr>
          <p:nvPr/>
        </p:nvPicPr>
        <p:blipFill>
          <a:blip r:embed="rId2"/>
          <a:stretch>
            <a:fillRect/>
          </a:stretch>
        </p:blipFill>
        <p:spPr>
          <a:xfrm>
            <a:off x="1965368" y="1184407"/>
            <a:ext cx="8328251" cy="5180758"/>
          </a:xfrm>
          <a:prstGeom prst="rect">
            <a:avLst/>
          </a:prstGeom>
        </p:spPr>
      </p:pic>
    </p:spTree>
    <p:extLst>
      <p:ext uri="{BB962C8B-B14F-4D97-AF65-F5344CB8AC3E}">
        <p14:creationId xmlns:p14="http://schemas.microsoft.com/office/powerpoint/2010/main" val="1800011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1F86A-9FEE-2713-83C0-3BE17FA8C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ECCF5-8E6A-EC47-45FF-4DAF11B0861A}"/>
              </a:ext>
            </a:extLst>
          </p:cNvPr>
          <p:cNvSpPr>
            <a:spLocks noGrp="1"/>
          </p:cNvSpPr>
          <p:nvPr>
            <p:ph type="title"/>
          </p:nvPr>
        </p:nvSpPr>
        <p:spPr>
          <a:xfrm>
            <a:off x="723481" y="365125"/>
            <a:ext cx="10812027" cy="1325563"/>
          </a:xfrm>
        </p:spPr>
        <p:txBody>
          <a:bodyPr>
            <a:normAutofit/>
          </a:bodyPr>
          <a:lstStyle/>
          <a:p>
            <a:r>
              <a:rPr lang="en-US" sz="3600" b="1" dirty="0"/>
              <a:t>Data Analysis: June Day Trip (</a:t>
            </a:r>
            <a:r>
              <a:rPr lang="en-US" sz="3600" b="1" dirty="0" err="1"/>
              <a:t>con’t</a:t>
            </a:r>
            <a:r>
              <a:rPr lang="en-US" sz="3600" b="1" dirty="0"/>
              <a:t>)</a:t>
            </a:r>
          </a:p>
        </p:txBody>
      </p:sp>
      <p:sp>
        <p:nvSpPr>
          <p:cNvPr id="11" name="TextBox 10">
            <a:extLst>
              <a:ext uri="{FF2B5EF4-FFF2-40B4-BE49-F238E27FC236}">
                <a16:creationId xmlns:a16="http://schemas.microsoft.com/office/drawing/2014/main" id="{2705554E-F0C6-AEE1-5172-948C269064CA}"/>
              </a:ext>
            </a:extLst>
          </p:cNvPr>
          <p:cNvSpPr txBox="1"/>
          <p:nvPr/>
        </p:nvSpPr>
        <p:spPr>
          <a:xfrm>
            <a:off x="797169" y="1325667"/>
            <a:ext cx="10597662" cy="2103333"/>
          </a:xfrm>
          <a:prstGeom prst="rect">
            <a:avLst/>
          </a:prstGeom>
          <a:noFill/>
        </p:spPr>
        <p:txBody>
          <a:bodyPr wrap="square">
            <a:spAutoFit/>
          </a:bodyPr>
          <a:lstStyle/>
          <a:p>
            <a:pPr>
              <a:lnSpc>
                <a:spcPct val="110000"/>
              </a:lnSpc>
            </a:pPr>
            <a:r>
              <a:rPr lang="en-US" sz="2400" dirty="0"/>
              <a:t>The following destinations were proposed as alternates to those offered for the June Day Trip. We will hold onto these suggestions in the event we need an alternate trip in 2026; we will also include these destinations in the 2027 Trips Survey.</a:t>
            </a:r>
          </a:p>
          <a:p>
            <a:pPr>
              <a:lnSpc>
                <a:spcPct val="110000"/>
              </a:lnSpc>
            </a:pPr>
            <a:endParaRPr lang="en-US" sz="2400" dirty="0">
              <a:solidFill>
                <a:srgbClr val="FF0000"/>
              </a:solidFill>
            </a:endParaRPr>
          </a:p>
        </p:txBody>
      </p:sp>
      <p:pic>
        <p:nvPicPr>
          <p:cNvPr id="4" name="Picture 3">
            <a:extLst>
              <a:ext uri="{FF2B5EF4-FFF2-40B4-BE49-F238E27FC236}">
                <a16:creationId xmlns:a16="http://schemas.microsoft.com/office/drawing/2014/main" id="{B9FC9CE9-6481-2F25-E246-7C069AB6C2B0}"/>
              </a:ext>
            </a:extLst>
          </p:cNvPr>
          <p:cNvPicPr>
            <a:picLocks noChangeAspect="1"/>
          </p:cNvPicPr>
          <p:nvPr/>
        </p:nvPicPr>
        <p:blipFill>
          <a:blip r:embed="rId2"/>
          <a:stretch>
            <a:fillRect/>
          </a:stretch>
        </p:blipFill>
        <p:spPr>
          <a:xfrm>
            <a:off x="656492" y="3429000"/>
            <a:ext cx="10603910" cy="884537"/>
          </a:xfrm>
          <a:prstGeom prst="rect">
            <a:avLst/>
          </a:prstGeom>
        </p:spPr>
      </p:pic>
    </p:spTree>
    <p:extLst>
      <p:ext uri="{BB962C8B-B14F-4D97-AF65-F5344CB8AC3E}">
        <p14:creationId xmlns:p14="http://schemas.microsoft.com/office/powerpoint/2010/main" val="236736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8F57-8307-C535-9C8A-0ACF0F824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BFE17-4462-44A2-0992-C2B4DECCF208}"/>
              </a:ext>
            </a:extLst>
          </p:cNvPr>
          <p:cNvSpPr>
            <a:spLocks noGrp="1"/>
          </p:cNvSpPr>
          <p:nvPr>
            <p:ph type="title"/>
          </p:nvPr>
        </p:nvSpPr>
        <p:spPr>
          <a:xfrm>
            <a:off x="723481" y="365125"/>
            <a:ext cx="10812027" cy="1325563"/>
          </a:xfrm>
        </p:spPr>
        <p:txBody>
          <a:bodyPr>
            <a:normAutofit/>
          </a:bodyPr>
          <a:lstStyle/>
          <a:p>
            <a:r>
              <a:rPr lang="en-US" sz="3600" b="1" dirty="0"/>
              <a:t>Data Analysis: June Overnight Trip</a:t>
            </a:r>
          </a:p>
        </p:txBody>
      </p:sp>
      <p:pic>
        <p:nvPicPr>
          <p:cNvPr id="4" name="Picture 3">
            <a:extLst>
              <a:ext uri="{FF2B5EF4-FFF2-40B4-BE49-F238E27FC236}">
                <a16:creationId xmlns:a16="http://schemas.microsoft.com/office/drawing/2014/main" id="{FD8A2BC0-E287-A653-B3F8-5C67A93661DD}"/>
              </a:ext>
            </a:extLst>
          </p:cNvPr>
          <p:cNvPicPr>
            <a:picLocks noChangeAspect="1"/>
          </p:cNvPicPr>
          <p:nvPr/>
        </p:nvPicPr>
        <p:blipFill>
          <a:blip r:embed="rId2"/>
          <a:stretch>
            <a:fillRect/>
          </a:stretch>
        </p:blipFill>
        <p:spPr>
          <a:xfrm>
            <a:off x="1122545" y="1356319"/>
            <a:ext cx="9001169" cy="5501681"/>
          </a:xfrm>
          <a:prstGeom prst="rect">
            <a:avLst/>
          </a:prstGeom>
        </p:spPr>
      </p:pic>
    </p:spTree>
    <p:extLst>
      <p:ext uri="{BB962C8B-B14F-4D97-AF65-F5344CB8AC3E}">
        <p14:creationId xmlns:p14="http://schemas.microsoft.com/office/powerpoint/2010/main" val="2338303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80C9-C951-989E-3BE1-C481FE96C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20D05-FBF1-74BA-4B40-B6C8E28FC541}"/>
              </a:ext>
            </a:extLst>
          </p:cNvPr>
          <p:cNvSpPr>
            <a:spLocks noGrp="1"/>
          </p:cNvSpPr>
          <p:nvPr>
            <p:ph type="title"/>
          </p:nvPr>
        </p:nvSpPr>
        <p:spPr>
          <a:xfrm>
            <a:off x="723481" y="365125"/>
            <a:ext cx="10812027" cy="1325563"/>
          </a:xfrm>
        </p:spPr>
        <p:txBody>
          <a:bodyPr>
            <a:normAutofit/>
          </a:bodyPr>
          <a:lstStyle/>
          <a:p>
            <a:r>
              <a:rPr lang="en-US" sz="3600" b="1" dirty="0"/>
              <a:t>Data Analysis: June Overnight Trip (</a:t>
            </a:r>
            <a:r>
              <a:rPr lang="en-US" sz="3600" b="1" dirty="0" err="1"/>
              <a:t>con’t</a:t>
            </a:r>
            <a:r>
              <a:rPr lang="en-US" sz="3600" b="1" dirty="0"/>
              <a:t>)</a:t>
            </a:r>
          </a:p>
        </p:txBody>
      </p:sp>
      <p:sp>
        <p:nvSpPr>
          <p:cNvPr id="11" name="TextBox 10">
            <a:extLst>
              <a:ext uri="{FF2B5EF4-FFF2-40B4-BE49-F238E27FC236}">
                <a16:creationId xmlns:a16="http://schemas.microsoft.com/office/drawing/2014/main" id="{D9C5A5B9-2245-EC29-6D32-CED0D8AFC571}"/>
              </a:ext>
            </a:extLst>
          </p:cNvPr>
          <p:cNvSpPr txBox="1"/>
          <p:nvPr/>
        </p:nvSpPr>
        <p:spPr>
          <a:xfrm>
            <a:off x="741978" y="1491346"/>
            <a:ext cx="10597662" cy="2103333"/>
          </a:xfrm>
          <a:prstGeom prst="rect">
            <a:avLst/>
          </a:prstGeom>
          <a:noFill/>
        </p:spPr>
        <p:txBody>
          <a:bodyPr wrap="square">
            <a:spAutoFit/>
          </a:bodyPr>
          <a:lstStyle/>
          <a:p>
            <a:pPr>
              <a:lnSpc>
                <a:spcPct val="110000"/>
              </a:lnSpc>
            </a:pPr>
            <a:r>
              <a:rPr lang="en-US" sz="2400" dirty="0"/>
              <a:t>The following destinations were proposed as alternates to those offered for the June Overnight Trip. We will hold onto these suggestions in the event we need an alternate trip in 2026; we will also include these destinations in the 2027 Trips Survey.</a:t>
            </a:r>
          </a:p>
          <a:p>
            <a:pPr>
              <a:lnSpc>
                <a:spcPct val="110000"/>
              </a:lnSpc>
            </a:pPr>
            <a:endParaRPr lang="en-US" sz="2400" dirty="0">
              <a:solidFill>
                <a:srgbClr val="FF0000"/>
              </a:solidFill>
            </a:endParaRPr>
          </a:p>
        </p:txBody>
      </p:sp>
      <p:grpSp>
        <p:nvGrpSpPr>
          <p:cNvPr id="3" name="Group 2">
            <a:extLst>
              <a:ext uri="{FF2B5EF4-FFF2-40B4-BE49-F238E27FC236}">
                <a16:creationId xmlns:a16="http://schemas.microsoft.com/office/drawing/2014/main" id="{000826D9-966B-87AD-671A-4DA7CD710441}"/>
              </a:ext>
            </a:extLst>
          </p:cNvPr>
          <p:cNvGrpSpPr/>
          <p:nvPr/>
        </p:nvGrpSpPr>
        <p:grpSpPr>
          <a:xfrm>
            <a:off x="469474" y="3492927"/>
            <a:ext cx="11142670" cy="1873727"/>
            <a:chOff x="469474" y="3152410"/>
            <a:chExt cx="11142670" cy="1873727"/>
          </a:xfrm>
        </p:grpSpPr>
        <p:pic>
          <p:nvPicPr>
            <p:cNvPr id="6" name="Picture 5">
              <a:extLst>
                <a:ext uri="{FF2B5EF4-FFF2-40B4-BE49-F238E27FC236}">
                  <a16:creationId xmlns:a16="http://schemas.microsoft.com/office/drawing/2014/main" id="{925319C1-070E-900C-4BE2-F3935E4E9E6B}"/>
                </a:ext>
              </a:extLst>
            </p:cNvPr>
            <p:cNvPicPr>
              <a:picLocks noChangeAspect="1"/>
            </p:cNvPicPr>
            <p:nvPr/>
          </p:nvPicPr>
          <p:blipFill>
            <a:blip r:embed="rId2"/>
            <a:stretch>
              <a:fillRect/>
            </a:stretch>
          </p:blipFill>
          <p:spPr>
            <a:xfrm>
              <a:off x="624448" y="3152410"/>
              <a:ext cx="10570771" cy="884538"/>
            </a:xfrm>
            <a:prstGeom prst="rect">
              <a:avLst/>
            </a:prstGeom>
          </p:spPr>
        </p:pic>
        <p:pic>
          <p:nvPicPr>
            <p:cNvPr id="9" name="Picture 8">
              <a:extLst>
                <a:ext uri="{FF2B5EF4-FFF2-40B4-BE49-F238E27FC236}">
                  <a16:creationId xmlns:a16="http://schemas.microsoft.com/office/drawing/2014/main" id="{1E03DBE0-3266-CE89-5D4D-EE2F11FCCC77}"/>
                </a:ext>
              </a:extLst>
            </p:cNvPr>
            <p:cNvPicPr>
              <a:picLocks noChangeAspect="1"/>
            </p:cNvPicPr>
            <p:nvPr/>
          </p:nvPicPr>
          <p:blipFill>
            <a:blip r:embed="rId3"/>
            <a:stretch>
              <a:fillRect/>
            </a:stretch>
          </p:blipFill>
          <p:spPr>
            <a:xfrm>
              <a:off x="469474" y="3792956"/>
              <a:ext cx="11142670" cy="1233181"/>
            </a:xfrm>
            <a:prstGeom prst="rect">
              <a:avLst/>
            </a:prstGeom>
          </p:spPr>
        </p:pic>
      </p:grpSp>
    </p:spTree>
    <p:extLst>
      <p:ext uri="{BB962C8B-B14F-4D97-AF65-F5344CB8AC3E}">
        <p14:creationId xmlns:p14="http://schemas.microsoft.com/office/powerpoint/2010/main" val="3321765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508D-A54C-9BFF-1D00-C080C9C74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9D11A-D3FC-7AFE-782C-31FF1566409C}"/>
              </a:ext>
            </a:extLst>
          </p:cNvPr>
          <p:cNvSpPr>
            <a:spLocks noGrp="1"/>
          </p:cNvSpPr>
          <p:nvPr>
            <p:ph type="title"/>
          </p:nvPr>
        </p:nvSpPr>
        <p:spPr>
          <a:xfrm>
            <a:off x="723481" y="365125"/>
            <a:ext cx="10812027" cy="1325563"/>
          </a:xfrm>
        </p:spPr>
        <p:txBody>
          <a:bodyPr>
            <a:normAutofit/>
          </a:bodyPr>
          <a:lstStyle/>
          <a:p>
            <a:r>
              <a:rPr lang="en-US" sz="3600" b="1" dirty="0"/>
              <a:t>Data Analysis: July Day Trip</a:t>
            </a:r>
          </a:p>
        </p:txBody>
      </p:sp>
      <p:pic>
        <p:nvPicPr>
          <p:cNvPr id="4" name="Picture 3">
            <a:extLst>
              <a:ext uri="{FF2B5EF4-FFF2-40B4-BE49-F238E27FC236}">
                <a16:creationId xmlns:a16="http://schemas.microsoft.com/office/drawing/2014/main" id="{5A6BCA9E-4856-CF67-382C-6A2F82F5E770}"/>
              </a:ext>
            </a:extLst>
          </p:cNvPr>
          <p:cNvPicPr>
            <a:picLocks noChangeAspect="1"/>
          </p:cNvPicPr>
          <p:nvPr/>
        </p:nvPicPr>
        <p:blipFill>
          <a:blip r:embed="rId2"/>
          <a:stretch>
            <a:fillRect/>
          </a:stretch>
        </p:blipFill>
        <p:spPr>
          <a:xfrm>
            <a:off x="1643743" y="1316387"/>
            <a:ext cx="8630323" cy="5176488"/>
          </a:xfrm>
          <a:prstGeom prst="rect">
            <a:avLst/>
          </a:prstGeom>
        </p:spPr>
      </p:pic>
    </p:spTree>
    <p:extLst>
      <p:ext uri="{BB962C8B-B14F-4D97-AF65-F5344CB8AC3E}">
        <p14:creationId xmlns:p14="http://schemas.microsoft.com/office/powerpoint/2010/main" val="3182549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7D25B-1C4E-37FA-4171-13A9E6057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D4B48-BBC5-63A6-94ED-4763DC5C18CF}"/>
              </a:ext>
            </a:extLst>
          </p:cNvPr>
          <p:cNvSpPr>
            <a:spLocks noGrp="1"/>
          </p:cNvSpPr>
          <p:nvPr>
            <p:ph type="title"/>
          </p:nvPr>
        </p:nvSpPr>
        <p:spPr>
          <a:xfrm>
            <a:off x="832338" y="212725"/>
            <a:ext cx="10812027" cy="1325563"/>
          </a:xfrm>
        </p:spPr>
        <p:txBody>
          <a:bodyPr>
            <a:normAutofit/>
          </a:bodyPr>
          <a:lstStyle/>
          <a:p>
            <a:r>
              <a:rPr lang="en-US" sz="3600" b="1" dirty="0"/>
              <a:t>Data Analysis: July Overnight Trip</a:t>
            </a:r>
          </a:p>
        </p:txBody>
      </p:sp>
      <p:pic>
        <p:nvPicPr>
          <p:cNvPr id="5" name="Picture 4">
            <a:extLst>
              <a:ext uri="{FF2B5EF4-FFF2-40B4-BE49-F238E27FC236}">
                <a16:creationId xmlns:a16="http://schemas.microsoft.com/office/drawing/2014/main" id="{214C7AF3-D619-C5A3-69BA-BD4114572DBA}"/>
              </a:ext>
            </a:extLst>
          </p:cNvPr>
          <p:cNvPicPr>
            <a:picLocks noChangeAspect="1"/>
          </p:cNvPicPr>
          <p:nvPr/>
        </p:nvPicPr>
        <p:blipFill>
          <a:blip r:embed="rId2"/>
          <a:stretch>
            <a:fillRect/>
          </a:stretch>
        </p:blipFill>
        <p:spPr>
          <a:xfrm>
            <a:off x="1262743" y="1099406"/>
            <a:ext cx="8418730" cy="5545869"/>
          </a:xfrm>
          <a:prstGeom prst="rect">
            <a:avLst/>
          </a:prstGeom>
        </p:spPr>
      </p:pic>
    </p:spTree>
    <p:extLst>
      <p:ext uri="{BB962C8B-B14F-4D97-AF65-F5344CB8AC3E}">
        <p14:creationId xmlns:p14="http://schemas.microsoft.com/office/powerpoint/2010/main" val="1056457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35768-8D1D-2091-40D0-7D219CEDAE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B1581-37B5-52C6-4069-A65089FC06DA}"/>
              </a:ext>
            </a:extLst>
          </p:cNvPr>
          <p:cNvSpPr>
            <a:spLocks noGrp="1"/>
          </p:cNvSpPr>
          <p:nvPr>
            <p:ph type="title"/>
          </p:nvPr>
        </p:nvSpPr>
        <p:spPr>
          <a:xfrm>
            <a:off x="723481" y="365125"/>
            <a:ext cx="10812027" cy="1325563"/>
          </a:xfrm>
        </p:spPr>
        <p:txBody>
          <a:bodyPr>
            <a:normAutofit/>
          </a:bodyPr>
          <a:lstStyle/>
          <a:p>
            <a:r>
              <a:rPr lang="en-US" sz="3600" b="1" dirty="0"/>
              <a:t>Data Analysis: July Overnight Trip (</a:t>
            </a:r>
            <a:r>
              <a:rPr lang="en-US" sz="3600" b="1" dirty="0" err="1"/>
              <a:t>con’t</a:t>
            </a:r>
            <a:r>
              <a:rPr lang="en-US" sz="3600" b="1" dirty="0"/>
              <a:t>)</a:t>
            </a:r>
          </a:p>
        </p:txBody>
      </p:sp>
      <p:sp>
        <p:nvSpPr>
          <p:cNvPr id="11" name="TextBox 10">
            <a:extLst>
              <a:ext uri="{FF2B5EF4-FFF2-40B4-BE49-F238E27FC236}">
                <a16:creationId xmlns:a16="http://schemas.microsoft.com/office/drawing/2014/main" id="{03594D52-4C1A-E97F-6D47-F7B589F7D3B7}"/>
              </a:ext>
            </a:extLst>
          </p:cNvPr>
          <p:cNvSpPr txBox="1"/>
          <p:nvPr/>
        </p:nvSpPr>
        <p:spPr>
          <a:xfrm>
            <a:off x="741978" y="1491346"/>
            <a:ext cx="10597662" cy="2103333"/>
          </a:xfrm>
          <a:prstGeom prst="rect">
            <a:avLst/>
          </a:prstGeom>
          <a:noFill/>
        </p:spPr>
        <p:txBody>
          <a:bodyPr wrap="square">
            <a:spAutoFit/>
          </a:bodyPr>
          <a:lstStyle/>
          <a:p>
            <a:pPr>
              <a:lnSpc>
                <a:spcPct val="110000"/>
              </a:lnSpc>
            </a:pPr>
            <a:r>
              <a:rPr lang="en-US" sz="2400" dirty="0"/>
              <a:t>The following destinations were proposed as alternates to those offered for the July Overnight Trip. We will hold onto these suggestions in the event we need an alternate trip in 2026; we will also include these destinations in the 2027 Trips Survey.</a:t>
            </a:r>
          </a:p>
          <a:p>
            <a:pPr>
              <a:lnSpc>
                <a:spcPct val="110000"/>
              </a:lnSpc>
            </a:pPr>
            <a:endParaRPr lang="en-US" sz="2400" dirty="0">
              <a:solidFill>
                <a:srgbClr val="FF0000"/>
              </a:solidFill>
            </a:endParaRPr>
          </a:p>
        </p:txBody>
      </p:sp>
      <p:grpSp>
        <p:nvGrpSpPr>
          <p:cNvPr id="5" name="Group 4">
            <a:extLst>
              <a:ext uri="{FF2B5EF4-FFF2-40B4-BE49-F238E27FC236}">
                <a16:creationId xmlns:a16="http://schemas.microsoft.com/office/drawing/2014/main" id="{C2605B51-BEC3-498F-A19E-C89F89D9B429}"/>
              </a:ext>
            </a:extLst>
          </p:cNvPr>
          <p:cNvGrpSpPr/>
          <p:nvPr/>
        </p:nvGrpSpPr>
        <p:grpSpPr>
          <a:xfrm>
            <a:off x="852360" y="3594679"/>
            <a:ext cx="10273842" cy="1849242"/>
            <a:chOff x="1065798" y="2570549"/>
            <a:chExt cx="10273842" cy="1849242"/>
          </a:xfrm>
        </p:grpSpPr>
        <p:pic>
          <p:nvPicPr>
            <p:cNvPr id="7" name="Picture 6">
              <a:extLst>
                <a:ext uri="{FF2B5EF4-FFF2-40B4-BE49-F238E27FC236}">
                  <a16:creationId xmlns:a16="http://schemas.microsoft.com/office/drawing/2014/main" id="{265E3F8E-F018-FD4A-E51E-773B7324816D}"/>
                </a:ext>
              </a:extLst>
            </p:cNvPr>
            <p:cNvPicPr>
              <a:picLocks noChangeAspect="1"/>
            </p:cNvPicPr>
            <p:nvPr/>
          </p:nvPicPr>
          <p:blipFill>
            <a:blip r:embed="rId2"/>
            <a:stretch>
              <a:fillRect/>
            </a:stretch>
          </p:blipFill>
          <p:spPr>
            <a:xfrm>
              <a:off x="1065798" y="2875158"/>
              <a:ext cx="10273842" cy="1544633"/>
            </a:xfrm>
            <a:prstGeom prst="rect">
              <a:avLst/>
            </a:prstGeom>
          </p:spPr>
        </p:pic>
        <p:pic>
          <p:nvPicPr>
            <p:cNvPr id="4" name="Picture 3">
              <a:extLst>
                <a:ext uri="{FF2B5EF4-FFF2-40B4-BE49-F238E27FC236}">
                  <a16:creationId xmlns:a16="http://schemas.microsoft.com/office/drawing/2014/main" id="{332CB2B4-F660-A84A-2782-955C51C64AC6}"/>
                </a:ext>
              </a:extLst>
            </p:cNvPr>
            <p:cNvPicPr>
              <a:picLocks noChangeAspect="1"/>
            </p:cNvPicPr>
            <p:nvPr/>
          </p:nvPicPr>
          <p:blipFill>
            <a:blip r:embed="rId3"/>
            <a:stretch>
              <a:fillRect/>
            </a:stretch>
          </p:blipFill>
          <p:spPr>
            <a:xfrm>
              <a:off x="1065799" y="2570549"/>
              <a:ext cx="10273841" cy="357900"/>
            </a:xfrm>
            <a:prstGeom prst="rect">
              <a:avLst/>
            </a:prstGeom>
          </p:spPr>
        </p:pic>
      </p:grpSp>
    </p:spTree>
    <p:extLst>
      <p:ext uri="{BB962C8B-B14F-4D97-AF65-F5344CB8AC3E}">
        <p14:creationId xmlns:p14="http://schemas.microsoft.com/office/powerpoint/2010/main" val="3147789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9C48-8B24-48B1-615F-A8FE6CA44D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E3BB06-2C1B-97E0-F53D-9E6184E75A2D}"/>
              </a:ext>
            </a:extLst>
          </p:cNvPr>
          <p:cNvSpPr>
            <a:spLocks noGrp="1"/>
          </p:cNvSpPr>
          <p:nvPr>
            <p:ph type="title"/>
          </p:nvPr>
        </p:nvSpPr>
        <p:spPr>
          <a:xfrm>
            <a:off x="723481" y="365125"/>
            <a:ext cx="10812027" cy="1325563"/>
          </a:xfrm>
        </p:spPr>
        <p:txBody>
          <a:bodyPr>
            <a:normAutofit/>
          </a:bodyPr>
          <a:lstStyle/>
          <a:p>
            <a:r>
              <a:rPr lang="en-US" sz="3600" b="1" dirty="0"/>
              <a:t>Data Analysis: August Day Trip</a:t>
            </a:r>
          </a:p>
        </p:txBody>
      </p:sp>
      <p:pic>
        <p:nvPicPr>
          <p:cNvPr id="4" name="Picture 3">
            <a:extLst>
              <a:ext uri="{FF2B5EF4-FFF2-40B4-BE49-F238E27FC236}">
                <a16:creationId xmlns:a16="http://schemas.microsoft.com/office/drawing/2014/main" id="{4A60AFE8-8999-9213-1ACC-B1790269AA35}"/>
              </a:ext>
            </a:extLst>
          </p:cNvPr>
          <p:cNvPicPr>
            <a:picLocks noChangeAspect="1"/>
          </p:cNvPicPr>
          <p:nvPr/>
        </p:nvPicPr>
        <p:blipFill>
          <a:blip r:embed="rId2"/>
          <a:stretch>
            <a:fillRect/>
          </a:stretch>
        </p:blipFill>
        <p:spPr>
          <a:xfrm>
            <a:off x="1289538" y="1227431"/>
            <a:ext cx="8613920" cy="5391083"/>
          </a:xfrm>
          <a:prstGeom prst="rect">
            <a:avLst/>
          </a:prstGeom>
        </p:spPr>
      </p:pic>
    </p:spTree>
    <p:extLst>
      <p:ext uri="{BB962C8B-B14F-4D97-AF65-F5344CB8AC3E}">
        <p14:creationId xmlns:p14="http://schemas.microsoft.com/office/powerpoint/2010/main" val="136703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3A139-125A-3357-412B-EBCEEAF11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4D2C8C-0461-A62D-D3A4-C181A099F714}"/>
              </a:ext>
            </a:extLst>
          </p:cNvPr>
          <p:cNvSpPr>
            <a:spLocks noGrp="1"/>
          </p:cNvSpPr>
          <p:nvPr>
            <p:ph type="title"/>
          </p:nvPr>
        </p:nvSpPr>
        <p:spPr>
          <a:xfrm>
            <a:off x="723481" y="365125"/>
            <a:ext cx="10812027" cy="1325563"/>
          </a:xfrm>
        </p:spPr>
        <p:txBody>
          <a:bodyPr>
            <a:normAutofit/>
          </a:bodyPr>
          <a:lstStyle/>
          <a:p>
            <a:r>
              <a:rPr lang="en-US" sz="3600" b="1" dirty="0"/>
              <a:t>Data Analysis: August Overnight Trip</a:t>
            </a:r>
          </a:p>
        </p:txBody>
      </p:sp>
      <p:pic>
        <p:nvPicPr>
          <p:cNvPr id="4" name="Picture 3">
            <a:extLst>
              <a:ext uri="{FF2B5EF4-FFF2-40B4-BE49-F238E27FC236}">
                <a16:creationId xmlns:a16="http://schemas.microsoft.com/office/drawing/2014/main" id="{91FE45A1-37DD-A6BB-194F-2B7E6A704CCF}"/>
              </a:ext>
            </a:extLst>
          </p:cNvPr>
          <p:cNvPicPr>
            <a:picLocks noChangeAspect="1"/>
          </p:cNvPicPr>
          <p:nvPr/>
        </p:nvPicPr>
        <p:blipFill>
          <a:blip r:embed="rId2"/>
          <a:stretch>
            <a:fillRect/>
          </a:stretch>
        </p:blipFill>
        <p:spPr>
          <a:xfrm>
            <a:off x="1061356" y="1253105"/>
            <a:ext cx="8514554" cy="5505462"/>
          </a:xfrm>
          <a:prstGeom prst="rect">
            <a:avLst/>
          </a:prstGeom>
        </p:spPr>
      </p:pic>
      <p:sp>
        <p:nvSpPr>
          <p:cNvPr id="9" name="TextBox 8">
            <a:extLst>
              <a:ext uri="{FF2B5EF4-FFF2-40B4-BE49-F238E27FC236}">
                <a16:creationId xmlns:a16="http://schemas.microsoft.com/office/drawing/2014/main" id="{4F8A3E15-2E35-4E7E-02B6-C78942D846E0}"/>
              </a:ext>
            </a:extLst>
          </p:cNvPr>
          <p:cNvSpPr txBox="1"/>
          <p:nvPr/>
        </p:nvSpPr>
        <p:spPr>
          <a:xfrm>
            <a:off x="7280910" y="2269330"/>
            <a:ext cx="4803238" cy="1600566"/>
          </a:xfrm>
          <a:prstGeom prst="rect">
            <a:avLst/>
          </a:prstGeom>
          <a:noFill/>
        </p:spPr>
        <p:txBody>
          <a:bodyPr wrap="square">
            <a:spAutoFit/>
          </a:bodyPr>
          <a:lstStyle/>
          <a:p>
            <a:pPr>
              <a:lnSpc>
                <a:spcPct val="110000"/>
              </a:lnSpc>
            </a:pPr>
            <a:r>
              <a:rPr lang="en-US" sz="1800" i="1" dirty="0">
                <a:solidFill>
                  <a:schemeClr val="accent1"/>
                </a:solidFill>
              </a:rPr>
              <a:t>Kevin Parsons will lead the Alpine trip, but will need a co-leader, as he will not be able to attend due to a conflicting family trip. He’s fished many places in the area and will share knowledge for novices on where to try and flies to use</a:t>
            </a:r>
          </a:p>
        </p:txBody>
      </p:sp>
    </p:spTree>
    <p:extLst>
      <p:ext uri="{BB962C8B-B14F-4D97-AF65-F5344CB8AC3E}">
        <p14:creationId xmlns:p14="http://schemas.microsoft.com/office/powerpoint/2010/main" val="1865934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277F-826F-BB36-2864-C61CEC041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091E9-7366-D247-680B-025E6758E3D9}"/>
              </a:ext>
            </a:extLst>
          </p:cNvPr>
          <p:cNvSpPr>
            <a:spLocks noGrp="1"/>
          </p:cNvSpPr>
          <p:nvPr>
            <p:ph type="title"/>
          </p:nvPr>
        </p:nvSpPr>
        <p:spPr>
          <a:xfrm>
            <a:off x="723481" y="365125"/>
            <a:ext cx="10812027" cy="1325563"/>
          </a:xfrm>
        </p:spPr>
        <p:txBody>
          <a:bodyPr>
            <a:normAutofit/>
          </a:bodyPr>
          <a:lstStyle/>
          <a:p>
            <a:r>
              <a:rPr lang="en-US" sz="3600" b="1" dirty="0"/>
              <a:t>Data Analysis: September Day Trip</a:t>
            </a:r>
          </a:p>
        </p:txBody>
      </p:sp>
      <p:pic>
        <p:nvPicPr>
          <p:cNvPr id="4" name="Picture 3">
            <a:extLst>
              <a:ext uri="{FF2B5EF4-FFF2-40B4-BE49-F238E27FC236}">
                <a16:creationId xmlns:a16="http://schemas.microsoft.com/office/drawing/2014/main" id="{D1B1C7A4-E5F1-F0CE-4CE1-5A087C5135D1}"/>
              </a:ext>
            </a:extLst>
          </p:cNvPr>
          <p:cNvPicPr>
            <a:picLocks noChangeAspect="1"/>
          </p:cNvPicPr>
          <p:nvPr/>
        </p:nvPicPr>
        <p:blipFill>
          <a:blip r:embed="rId2"/>
          <a:stretch>
            <a:fillRect/>
          </a:stretch>
        </p:blipFill>
        <p:spPr>
          <a:xfrm>
            <a:off x="1534887" y="1464253"/>
            <a:ext cx="8475888" cy="5393747"/>
          </a:xfrm>
          <a:prstGeom prst="rect">
            <a:avLst/>
          </a:prstGeom>
        </p:spPr>
      </p:pic>
    </p:spTree>
    <p:extLst>
      <p:ext uri="{BB962C8B-B14F-4D97-AF65-F5344CB8AC3E}">
        <p14:creationId xmlns:p14="http://schemas.microsoft.com/office/powerpoint/2010/main" val="300903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0A459-3140-927B-DB8F-71D8D4941F9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333F7C9-1CA5-9CBF-A096-B132DAF35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9F3F87B4-ACEB-9D9B-2789-548E944F2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BE898AA9-A8CD-AF89-40F1-0D2E75E91219}"/>
              </a:ext>
            </a:extLst>
          </p:cNvPr>
          <p:cNvSpPr txBox="1"/>
          <p:nvPr/>
        </p:nvSpPr>
        <p:spPr>
          <a:xfrm>
            <a:off x="3827721" y="709127"/>
            <a:ext cx="4513845" cy="615553"/>
          </a:xfrm>
          <a:prstGeom prst="rect">
            <a:avLst/>
          </a:prstGeom>
          <a:noFill/>
        </p:spPr>
        <p:txBody>
          <a:bodyPr wrap="square" rtlCol="0">
            <a:spAutoFit/>
          </a:bodyPr>
          <a:lstStyle/>
          <a:p>
            <a:r>
              <a:rPr lang="en-US" sz="3400" dirty="0"/>
              <a:t>Trout in the Classroom</a:t>
            </a:r>
          </a:p>
        </p:txBody>
      </p:sp>
      <p:sp>
        <p:nvSpPr>
          <p:cNvPr id="4" name="TextBox 3">
            <a:extLst>
              <a:ext uri="{FF2B5EF4-FFF2-40B4-BE49-F238E27FC236}">
                <a16:creationId xmlns:a16="http://schemas.microsoft.com/office/drawing/2014/main" id="{D21A65F0-DE76-CAE3-C17A-1D1DD7C0CB5F}"/>
              </a:ext>
            </a:extLst>
          </p:cNvPr>
          <p:cNvSpPr txBox="1"/>
          <p:nvPr/>
        </p:nvSpPr>
        <p:spPr>
          <a:xfrm>
            <a:off x="1754154" y="1508427"/>
            <a:ext cx="9294845" cy="5173852"/>
          </a:xfrm>
          <a:prstGeom prst="rect">
            <a:avLst/>
          </a:prstGeom>
          <a:noFill/>
        </p:spPr>
        <p:txBody>
          <a:bodyPr wrap="square" rtlCol="0">
            <a:spAutoFit/>
          </a:bodyPr>
          <a:lstStyle/>
          <a:p>
            <a:r>
              <a:rPr lang="en-US" b="1" dirty="0"/>
              <a:t>Trout in the Classroom </a:t>
            </a:r>
            <a:r>
              <a:rPr lang="en-US" dirty="0"/>
              <a:t>(TIC) Trout in the Classroom teaches students the importance of water quality, responsibility of caring for natural resources, survival of the fittest, and fishing as an enjoyable hobby. Fertilized rainbow trout eggs are delivered to area schools, and the classes raise them fingerlings before releasing them into nearby waters with the aim of making a connection between caring for the fish and caring for the environment.</a:t>
            </a:r>
          </a:p>
          <a:p>
            <a:pPr>
              <a:lnSpc>
                <a:spcPct val="150000"/>
              </a:lnSpc>
              <a:buNone/>
            </a:pPr>
            <a:r>
              <a:rPr lang="en-US" b="1" dirty="0"/>
              <a:t>Program Overview:</a:t>
            </a:r>
            <a:endParaRPr lang="en-US" dirty="0"/>
          </a:p>
          <a:p>
            <a:pPr>
              <a:lnSpc>
                <a:spcPct val="150000"/>
              </a:lnSpc>
              <a:buFont typeface="Arial" panose="020B0604020202020204" pitchFamily="34" charset="0"/>
              <a:buChar char="•"/>
            </a:pPr>
            <a:r>
              <a:rPr lang="en-US" b="1" dirty="0"/>
              <a:t>Leader:</a:t>
            </a:r>
            <a:r>
              <a:rPr lang="en-US" dirty="0"/>
              <a:t> Tom White (once again)</a:t>
            </a:r>
          </a:p>
          <a:p>
            <a:pPr>
              <a:lnSpc>
                <a:spcPct val="150000"/>
              </a:lnSpc>
              <a:buFont typeface="Arial" panose="020B0604020202020204" pitchFamily="34" charset="0"/>
              <a:buChar char="•"/>
            </a:pPr>
            <a:r>
              <a:rPr lang="en-US" b="1" dirty="0"/>
              <a:t>Reach:</a:t>
            </a:r>
            <a:r>
              <a:rPr lang="en-US" dirty="0"/>
              <a:t> Six schools and approximately 338 students.</a:t>
            </a:r>
          </a:p>
          <a:p>
            <a:pPr>
              <a:lnSpc>
                <a:spcPct val="150000"/>
              </a:lnSpc>
              <a:buFont typeface="Arial" panose="020B0604020202020204" pitchFamily="34" charset="0"/>
              <a:buChar char="•"/>
            </a:pPr>
            <a:r>
              <a:rPr lang="en-US" b="1" dirty="0"/>
              <a:t>Current Status:</a:t>
            </a:r>
            <a:r>
              <a:rPr lang="en-US" dirty="0"/>
              <a:t> Tanks were set up in October with dechlorinated water and established bacteria to ensure a healthy environment.</a:t>
            </a:r>
          </a:p>
          <a:p>
            <a:pPr>
              <a:lnSpc>
                <a:spcPct val="150000"/>
              </a:lnSpc>
              <a:buNone/>
            </a:pPr>
            <a:r>
              <a:rPr lang="en-US" b="1" dirty="0"/>
              <a:t>Volunteers Needed:</a:t>
            </a:r>
            <a:r>
              <a:rPr lang="en-US" dirty="0"/>
              <a:t> While Bill and Cathe </a:t>
            </a:r>
            <a:r>
              <a:rPr lang="en-US" dirty="0" err="1"/>
              <a:t>Quapp</a:t>
            </a:r>
            <a:r>
              <a:rPr lang="en-US" dirty="0"/>
              <a:t> (Old Mill Elementary) and Tammy Finch (Parley’s Park) are already assisting, we need additional volunteers to support Tom.</a:t>
            </a:r>
          </a:p>
          <a:p>
            <a:pPr>
              <a:lnSpc>
                <a:spcPct val="150000"/>
              </a:lnSpc>
              <a:buFont typeface="Arial" panose="020B0604020202020204" pitchFamily="34" charset="0"/>
              <a:buChar char="•"/>
            </a:pPr>
            <a:r>
              <a:rPr lang="en-US" b="1" dirty="0"/>
              <a:t>Commitment:</a:t>
            </a:r>
            <a:r>
              <a:rPr lang="en-US" dirty="0"/>
              <a:t> Less than one hour per week through early May.</a:t>
            </a:r>
          </a:p>
          <a:p>
            <a:pPr>
              <a:lnSpc>
                <a:spcPct val="150000"/>
              </a:lnSpc>
              <a:buFont typeface="Arial" panose="020B0604020202020204" pitchFamily="34" charset="0"/>
              <a:buChar char="•"/>
            </a:pPr>
            <a:r>
              <a:rPr lang="en-US" b="1" dirty="0"/>
              <a:t>Duties:</a:t>
            </a:r>
            <a:r>
              <a:rPr lang="en-US" dirty="0"/>
              <a:t> Assist students with basic tank maintenance.</a:t>
            </a:r>
          </a:p>
        </p:txBody>
      </p:sp>
    </p:spTree>
    <p:extLst>
      <p:ext uri="{BB962C8B-B14F-4D97-AF65-F5344CB8AC3E}">
        <p14:creationId xmlns:p14="http://schemas.microsoft.com/office/powerpoint/2010/main" val="3879460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0C757-F095-3F38-F35F-6CBE5901C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1C4E6-15AB-23AC-D661-E356182D9515}"/>
              </a:ext>
            </a:extLst>
          </p:cNvPr>
          <p:cNvSpPr>
            <a:spLocks noGrp="1"/>
          </p:cNvSpPr>
          <p:nvPr>
            <p:ph type="title"/>
          </p:nvPr>
        </p:nvSpPr>
        <p:spPr>
          <a:xfrm>
            <a:off x="723481" y="365125"/>
            <a:ext cx="10812027" cy="1325563"/>
          </a:xfrm>
        </p:spPr>
        <p:txBody>
          <a:bodyPr>
            <a:normAutofit/>
          </a:bodyPr>
          <a:lstStyle/>
          <a:p>
            <a:r>
              <a:rPr lang="en-US" sz="3600" b="1" dirty="0"/>
              <a:t>Data Analysis: September Day Trip (</a:t>
            </a:r>
            <a:r>
              <a:rPr lang="en-US" sz="3600" b="1" dirty="0" err="1"/>
              <a:t>con’t</a:t>
            </a:r>
            <a:r>
              <a:rPr lang="en-US" sz="3600" b="1" dirty="0"/>
              <a:t>)</a:t>
            </a:r>
          </a:p>
        </p:txBody>
      </p:sp>
      <p:sp>
        <p:nvSpPr>
          <p:cNvPr id="11" name="TextBox 10">
            <a:extLst>
              <a:ext uri="{FF2B5EF4-FFF2-40B4-BE49-F238E27FC236}">
                <a16:creationId xmlns:a16="http://schemas.microsoft.com/office/drawing/2014/main" id="{178648DC-EFD8-1CDF-38EC-D9321B37A558}"/>
              </a:ext>
            </a:extLst>
          </p:cNvPr>
          <p:cNvSpPr txBox="1"/>
          <p:nvPr/>
        </p:nvSpPr>
        <p:spPr>
          <a:xfrm>
            <a:off x="741978" y="1491346"/>
            <a:ext cx="10597662" cy="1697068"/>
          </a:xfrm>
          <a:prstGeom prst="rect">
            <a:avLst/>
          </a:prstGeom>
          <a:noFill/>
        </p:spPr>
        <p:txBody>
          <a:bodyPr wrap="square">
            <a:spAutoFit/>
          </a:bodyPr>
          <a:lstStyle/>
          <a:p>
            <a:pPr>
              <a:lnSpc>
                <a:spcPct val="110000"/>
              </a:lnSpc>
            </a:pPr>
            <a:r>
              <a:rPr lang="en-US" sz="2400" dirty="0"/>
              <a:t>The following destinations were proposed as alternates to those offered for the September Day Trip. We will hold onto these suggestions in the event we need an alternate trip in 2026; we will also include these destinations in the 2027 Trips Survey.</a:t>
            </a:r>
          </a:p>
        </p:txBody>
      </p:sp>
      <p:grpSp>
        <p:nvGrpSpPr>
          <p:cNvPr id="3" name="Group 2">
            <a:extLst>
              <a:ext uri="{FF2B5EF4-FFF2-40B4-BE49-F238E27FC236}">
                <a16:creationId xmlns:a16="http://schemas.microsoft.com/office/drawing/2014/main" id="{9AB54A23-3FA4-C84A-A657-01FD2C643BC8}"/>
              </a:ext>
            </a:extLst>
          </p:cNvPr>
          <p:cNvGrpSpPr/>
          <p:nvPr/>
        </p:nvGrpSpPr>
        <p:grpSpPr>
          <a:xfrm>
            <a:off x="723481" y="3720424"/>
            <a:ext cx="10454248" cy="1082015"/>
            <a:chOff x="723482" y="2795138"/>
            <a:chExt cx="10454248" cy="1082015"/>
          </a:xfrm>
        </p:grpSpPr>
        <p:pic>
          <p:nvPicPr>
            <p:cNvPr id="4" name="Picture 3">
              <a:extLst>
                <a:ext uri="{FF2B5EF4-FFF2-40B4-BE49-F238E27FC236}">
                  <a16:creationId xmlns:a16="http://schemas.microsoft.com/office/drawing/2014/main" id="{D275E079-D7F8-9984-8770-112D58D99953}"/>
                </a:ext>
              </a:extLst>
            </p:cNvPr>
            <p:cNvPicPr>
              <a:picLocks noChangeAspect="1"/>
            </p:cNvPicPr>
            <p:nvPr/>
          </p:nvPicPr>
          <p:blipFill>
            <a:blip r:embed="rId2"/>
            <a:stretch>
              <a:fillRect/>
            </a:stretch>
          </p:blipFill>
          <p:spPr>
            <a:xfrm>
              <a:off x="903889" y="2795138"/>
              <a:ext cx="10273841" cy="357900"/>
            </a:xfrm>
            <a:prstGeom prst="rect">
              <a:avLst/>
            </a:prstGeom>
          </p:spPr>
        </p:pic>
        <p:pic>
          <p:nvPicPr>
            <p:cNvPr id="6" name="Picture 5">
              <a:extLst>
                <a:ext uri="{FF2B5EF4-FFF2-40B4-BE49-F238E27FC236}">
                  <a16:creationId xmlns:a16="http://schemas.microsoft.com/office/drawing/2014/main" id="{248D337B-EC37-DFBC-BC7D-14EDEA4683D9}"/>
                </a:ext>
              </a:extLst>
            </p:cNvPr>
            <p:cNvPicPr>
              <a:picLocks noChangeAspect="1"/>
            </p:cNvPicPr>
            <p:nvPr/>
          </p:nvPicPr>
          <p:blipFill>
            <a:blip r:embed="rId3"/>
            <a:stretch>
              <a:fillRect/>
            </a:stretch>
          </p:blipFill>
          <p:spPr>
            <a:xfrm>
              <a:off x="723482" y="3127752"/>
              <a:ext cx="10358176" cy="749401"/>
            </a:xfrm>
            <a:prstGeom prst="rect">
              <a:avLst/>
            </a:prstGeom>
          </p:spPr>
        </p:pic>
      </p:grpSp>
    </p:spTree>
    <p:extLst>
      <p:ext uri="{BB962C8B-B14F-4D97-AF65-F5344CB8AC3E}">
        <p14:creationId xmlns:p14="http://schemas.microsoft.com/office/powerpoint/2010/main" val="158298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673EB-981C-F15E-7AEE-BBD1CA2038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E2740-5DB8-7127-3C4B-2E6C073A0ABC}"/>
              </a:ext>
            </a:extLst>
          </p:cNvPr>
          <p:cNvSpPr>
            <a:spLocks noGrp="1"/>
          </p:cNvSpPr>
          <p:nvPr>
            <p:ph type="title"/>
          </p:nvPr>
        </p:nvSpPr>
        <p:spPr>
          <a:xfrm>
            <a:off x="723481" y="365125"/>
            <a:ext cx="10812027" cy="1325563"/>
          </a:xfrm>
        </p:spPr>
        <p:txBody>
          <a:bodyPr>
            <a:normAutofit/>
          </a:bodyPr>
          <a:lstStyle/>
          <a:p>
            <a:r>
              <a:rPr lang="en-US" sz="3600" b="1" dirty="0"/>
              <a:t>Data Analysis: September Overnight Trip</a:t>
            </a:r>
          </a:p>
        </p:txBody>
      </p:sp>
      <p:pic>
        <p:nvPicPr>
          <p:cNvPr id="4" name="Picture 3">
            <a:extLst>
              <a:ext uri="{FF2B5EF4-FFF2-40B4-BE49-F238E27FC236}">
                <a16:creationId xmlns:a16="http://schemas.microsoft.com/office/drawing/2014/main" id="{E2F2D073-52E1-FB0C-AB9B-86AE6149C5B3}"/>
              </a:ext>
            </a:extLst>
          </p:cNvPr>
          <p:cNvPicPr>
            <a:picLocks noChangeAspect="1"/>
          </p:cNvPicPr>
          <p:nvPr/>
        </p:nvPicPr>
        <p:blipFill>
          <a:blip r:embed="rId2"/>
          <a:stretch>
            <a:fillRect/>
          </a:stretch>
        </p:blipFill>
        <p:spPr>
          <a:xfrm>
            <a:off x="1458685" y="1377608"/>
            <a:ext cx="7892144" cy="5362910"/>
          </a:xfrm>
          <a:prstGeom prst="rect">
            <a:avLst/>
          </a:prstGeom>
        </p:spPr>
      </p:pic>
    </p:spTree>
    <p:extLst>
      <p:ext uri="{BB962C8B-B14F-4D97-AF65-F5344CB8AC3E}">
        <p14:creationId xmlns:p14="http://schemas.microsoft.com/office/powerpoint/2010/main" val="4270207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27308-539C-04CF-46EC-1B1D0FDE8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24864-F5B9-1B1F-2D41-E1E9C55BDDE6}"/>
              </a:ext>
            </a:extLst>
          </p:cNvPr>
          <p:cNvSpPr>
            <a:spLocks noGrp="1"/>
          </p:cNvSpPr>
          <p:nvPr>
            <p:ph type="title"/>
          </p:nvPr>
        </p:nvSpPr>
        <p:spPr>
          <a:xfrm>
            <a:off x="723481" y="365125"/>
            <a:ext cx="10812027" cy="1325563"/>
          </a:xfrm>
        </p:spPr>
        <p:txBody>
          <a:bodyPr>
            <a:normAutofit/>
          </a:bodyPr>
          <a:lstStyle/>
          <a:p>
            <a:r>
              <a:rPr lang="en-US" sz="3600" b="1" dirty="0"/>
              <a:t>Data Analysis: September Overnight Trip (</a:t>
            </a:r>
            <a:r>
              <a:rPr lang="en-US" sz="3600" b="1" dirty="0" err="1"/>
              <a:t>con’t</a:t>
            </a:r>
            <a:r>
              <a:rPr lang="en-US" sz="3600" b="1" dirty="0"/>
              <a:t>)</a:t>
            </a:r>
          </a:p>
        </p:txBody>
      </p:sp>
      <p:sp>
        <p:nvSpPr>
          <p:cNvPr id="11" name="TextBox 10">
            <a:extLst>
              <a:ext uri="{FF2B5EF4-FFF2-40B4-BE49-F238E27FC236}">
                <a16:creationId xmlns:a16="http://schemas.microsoft.com/office/drawing/2014/main" id="{E6987268-F684-8D4C-6C99-D096F8D690AD}"/>
              </a:ext>
            </a:extLst>
          </p:cNvPr>
          <p:cNvSpPr txBox="1"/>
          <p:nvPr/>
        </p:nvSpPr>
        <p:spPr>
          <a:xfrm>
            <a:off x="741978" y="1491346"/>
            <a:ext cx="10597662" cy="884538"/>
          </a:xfrm>
          <a:prstGeom prst="rect">
            <a:avLst/>
          </a:prstGeom>
          <a:noFill/>
        </p:spPr>
        <p:txBody>
          <a:bodyPr wrap="square">
            <a:spAutoFit/>
          </a:bodyPr>
          <a:lstStyle/>
          <a:p>
            <a:pPr>
              <a:lnSpc>
                <a:spcPct val="110000"/>
              </a:lnSpc>
            </a:pPr>
            <a:r>
              <a:rPr lang="en-US" sz="2400" dirty="0"/>
              <a:t>The following destinations were proposed as alternates to those offered for the September Overnight Trip. </a:t>
            </a:r>
            <a:endParaRPr lang="en-US" sz="2400" dirty="0">
              <a:solidFill>
                <a:srgbClr val="FF0000"/>
              </a:solidFill>
            </a:endParaRPr>
          </a:p>
        </p:txBody>
      </p:sp>
      <p:pic>
        <p:nvPicPr>
          <p:cNvPr id="5" name="Picture 4">
            <a:extLst>
              <a:ext uri="{FF2B5EF4-FFF2-40B4-BE49-F238E27FC236}">
                <a16:creationId xmlns:a16="http://schemas.microsoft.com/office/drawing/2014/main" id="{7B738D61-4863-44E8-3BB0-58C61A31B9E9}"/>
              </a:ext>
            </a:extLst>
          </p:cNvPr>
          <p:cNvPicPr>
            <a:picLocks noChangeAspect="1"/>
          </p:cNvPicPr>
          <p:nvPr/>
        </p:nvPicPr>
        <p:blipFill>
          <a:blip r:embed="rId2"/>
          <a:stretch>
            <a:fillRect/>
          </a:stretch>
        </p:blipFill>
        <p:spPr>
          <a:xfrm>
            <a:off x="589578" y="2675776"/>
            <a:ext cx="11252394" cy="1134223"/>
          </a:xfrm>
          <a:prstGeom prst="rect">
            <a:avLst/>
          </a:prstGeom>
        </p:spPr>
      </p:pic>
    </p:spTree>
    <p:extLst>
      <p:ext uri="{BB962C8B-B14F-4D97-AF65-F5344CB8AC3E}">
        <p14:creationId xmlns:p14="http://schemas.microsoft.com/office/powerpoint/2010/main" val="3337381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9CE0-BE1D-3630-8A1B-6056E1E8F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310412-7406-BFD3-5016-274E9C49F6A7}"/>
              </a:ext>
            </a:extLst>
          </p:cNvPr>
          <p:cNvSpPr>
            <a:spLocks noGrp="1"/>
          </p:cNvSpPr>
          <p:nvPr>
            <p:ph type="title"/>
          </p:nvPr>
        </p:nvSpPr>
        <p:spPr>
          <a:xfrm>
            <a:off x="723481" y="365125"/>
            <a:ext cx="10812027" cy="1325563"/>
          </a:xfrm>
        </p:spPr>
        <p:txBody>
          <a:bodyPr>
            <a:normAutofit/>
          </a:bodyPr>
          <a:lstStyle/>
          <a:p>
            <a:r>
              <a:rPr lang="en-US" sz="3600" b="1" dirty="0"/>
              <a:t>Data Analysis: October Day Trip</a:t>
            </a:r>
          </a:p>
        </p:txBody>
      </p:sp>
      <p:pic>
        <p:nvPicPr>
          <p:cNvPr id="4" name="Picture 3">
            <a:extLst>
              <a:ext uri="{FF2B5EF4-FFF2-40B4-BE49-F238E27FC236}">
                <a16:creationId xmlns:a16="http://schemas.microsoft.com/office/drawing/2014/main" id="{A35001AE-2D63-6643-A557-D2A1F901C0D8}"/>
              </a:ext>
            </a:extLst>
          </p:cNvPr>
          <p:cNvPicPr>
            <a:picLocks noChangeAspect="1"/>
          </p:cNvPicPr>
          <p:nvPr/>
        </p:nvPicPr>
        <p:blipFill>
          <a:blip r:embed="rId2"/>
          <a:stretch>
            <a:fillRect/>
          </a:stretch>
        </p:blipFill>
        <p:spPr>
          <a:xfrm>
            <a:off x="1208315" y="1340303"/>
            <a:ext cx="8828314" cy="5517697"/>
          </a:xfrm>
          <a:prstGeom prst="rect">
            <a:avLst/>
          </a:prstGeom>
        </p:spPr>
      </p:pic>
    </p:spTree>
    <p:extLst>
      <p:ext uri="{BB962C8B-B14F-4D97-AF65-F5344CB8AC3E}">
        <p14:creationId xmlns:p14="http://schemas.microsoft.com/office/powerpoint/2010/main" val="1559107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9DB7-4777-C139-958C-A2A4AF9B73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564E8-C945-D81E-4694-29DFAC7AB0F5}"/>
              </a:ext>
            </a:extLst>
          </p:cNvPr>
          <p:cNvSpPr>
            <a:spLocks noGrp="1"/>
          </p:cNvSpPr>
          <p:nvPr>
            <p:ph type="title"/>
          </p:nvPr>
        </p:nvSpPr>
        <p:spPr>
          <a:xfrm>
            <a:off x="723481" y="365125"/>
            <a:ext cx="10812027" cy="1325563"/>
          </a:xfrm>
        </p:spPr>
        <p:txBody>
          <a:bodyPr>
            <a:normAutofit/>
          </a:bodyPr>
          <a:lstStyle/>
          <a:p>
            <a:r>
              <a:rPr lang="en-US" sz="3600" b="1" dirty="0"/>
              <a:t>Data Analysis: October Overnight Trip</a:t>
            </a:r>
          </a:p>
        </p:txBody>
      </p:sp>
      <p:pic>
        <p:nvPicPr>
          <p:cNvPr id="4" name="Picture 3">
            <a:extLst>
              <a:ext uri="{FF2B5EF4-FFF2-40B4-BE49-F238E27FC236}">
                <a16:creationId xmlns:a16="http://schemas.microsoft.com/office/drawing/2014/main" id="{8E6A299B-C69F-4289-69AC-79E3673E68AA}"/>
              </a:ext>
            </a:extLst>
          </p:cNvPr>
          <p:cNvPicPr>
            <a:picLocks noChangeAspect="1"/>
          </p:cNvPicPr>
          <p:nvPr/>
        </p:nvPicPr>
        <p:blipFill>
          <a:blip r:embed="rId2"/>
          <a:stretch>
            <a:fillRect/>
          </a:stretch>
        </p:blipFill>
        <p:spPr>
          <a:xfrm>
            <a:off x="656492" y="1222603"/>
            <a:ext cx="10211659" cy="5635397"/>
          </a:xfrm>
          <a:prstGeom prst="rect">
            <a:avLst/>
          </a:prstGeom>
        </p:spPr>
      </p:pic>
    </p:spTree>
    <p:extLst>
      <p:ext uri="{BB962C8B-B14F-4D97-AF65-F5344CB8AC3E}">
        <p14:creationId xmlns:p14="http://schemas.microsoft.com/office/powerpoint/2010/main" val="4176166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3EA59-A7C2-F923-38F9-81774856E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529BB-F539-8E07-0712-699CFB1D43E9}"/>
              </a:ext>
            </a:extLst>
          </p:cNvPr>
          <p:cNvSpPr>
            <a:spLocks noGrp="1"/>
          </p:cNvSpPr>
          <p:nvPr>
            <p:ph type="title"/>
          </p:nvPr>
        </p:nvSpPr>
        <p:spPr>
          <a:xfrm>
            <a:off x="723481" y="365125"/>
            <a:ext cx="10812027" cy="1325563"/>
          </a:xfrm>
        </p:spPr>
        <p:txBody>
          <a:bodyPr>
            <a:normAutofit/>
          </a:bodyPr>
          <a:lstStyle/>
          <a:p>
            <a:r>
              <a:rPr lang="en-US" sz="3600" b="1" dirty="0"/>
              <a:t>Data Analysis: Trip Attendance</a:t>
            </a:r>
          </a:p>
        </p:txBody>
      </p:sp>
      <p:pic>
        <p:nvPicPr>
          <p:cNvPr id="5" name="Picture 4">
            <a:extLst>
              <a:ext uri="{FF2B5EF4-FFF2-40B4-BE49-F238E27FC236}">
                <a16:creationId xmlns:a16="http://schemas.microsoft.com/office/drawing/2014/main" id="{4F1D1543-9843-0FEB-D4F6-C141D67508CC}"/>
              </a:ext>
            </a:extLst>
          </p:cNvPr>
          <p:cNvPicPr>
            <a:picLocks noChangeAspect="1"/>
          </p:cNvPicPr>
          <p:nvPr/>
        </p:nvPicPr>
        <p:blipFill>
          <a:blip r:embed="rId2"/>
          <a:stretch>
            <a:fillRect/>
          </a:stretch>
        </p:blipFill>
        <p:spPr>
          <a:xfrm>
            <a:off x="941634" y="1435921"/>
            <a:ext cx="10421457" cy="4943108"/>
          </a:xfrm>
          <a:prstGeom prst="rect">
            <a:avLst/>
          </a:prstGeom>
        </p:spPr>
      </p:pic>
    </p:spTree>
    <p:extLst>
      <p:ext uri="{BB962C8B-B14F-4D97-AF65-F5344CB8AC3E}">
        <p14:creationId xmlns:p14="http://schemas.microsoft.com/office/powerpoint/2010/main" val="2082448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A889-0BC1-003C-6473-4FD0DDD08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097A2-896C-5806-9586-DDC73463BD06}"/>
              </a:ext>
            </a:extLst>
          </p:cNvPr>
          <p:cNvSpPr>
            <a:spLocks noGrp="1"/>
          </p:cNvSpPr>
          <p:nvPr>
            <p:ph type="title"/>
          </p:nvPr>
        </p:nvSpPr>
        <p:spPr>
          <a:xfrm>
            <a:off x="723481" y="365125"/>
            <a:ext cx="10812027" cy="1325563"/>
          </a:xfrm>
        </p:spPr>
        <p:txBody>
          <a:bodyPr>
            <a:normAutofit/>
          </a:bodyPr>
          <a:lstStyle/>
          <a:p>
            <a:r>
              <a:rPr lang="en-US" sz="3600" b="1" dirty="0"/>
              <a:t>Data Analysis: Trip Attendance (</a:t>
            </a:r>
            <a:r>
              <a:rPr lang="en-US" sz="3600" b="1" dirty="0" err="1"/>
              <a:t>con’t</a:t>
            </a:r>
            <a:r>
              <a:rPr lang="en-US" sz="3600" b="1" dirty="0"/>
              <a:t>)</a:t>
            </a:r>
          </a:p>
        </p:txBody>
      </p:sp>
      <p:pic>
        <p:nvPicPr>
          <p:cNvPr id="9" name="Picture 8">
            <a:extLst>
              <a:ext uri="{FF2B5EF4-FFF2-40B4-BE49-F238E27FC236}">
                <a16:creationId xmlns:a16="http://schemas.microsoft.com/office/drawing/2014/main" id="{E530AD79-7EC1-A931-94FD-C19838D516F2}"/>
              </a:ext>
            </a:extLst>
          </p:cNvPr>
          <p:cNvPicPr>
            <a:picLocks noChangeAspect="1"/>
          </p:cNvPicPr>
          <p:nvPr/>
        </p:nvPicPr>
        <p:blipFill>
          <a:blip r:embed="rId2"/>
          <a:stretch>
            <a:fillRect/>
          </a:stretch>
        </p:blipFill>
        <p:spPr>
          <a:xfrm>
            <a:off x="1027370" y="1440344"/>
            <a:ext cx="9288171" cy="2276793"/>
          </a:xfrm>
          <a:prstGeom prst="rect">
            <a:avLst/>
          </a:prstGeom>
        </p:spPr>
      </p:pic>
      <p:pic>
        <p:nvPicPr>
          <p:cNvPr id="11" name="Picture 10">
            <a:extLst>
              <a:ext uri="{FF2B5EF4-FFF2-40B4-BE49-F238E27FC236}">
                <a16:creationId xmlns:a16="http://schemas.microsoft.com/office/drawing/2014/main" id="{FDB4E843-68D6-8D5E-28B6-DC41FE6545A9}"/>
              </a:ext>
            </a:extLst>
          </p:cNvPr>
          <p:cNvPicPr>
            <a:picLocks noChangeAspect="1"/>
          </p:cNvPicPr>
          <p:nvPr/>
        </p:nvPicPr>
        <p:blipFill>
          <a:blip r:embed="rId3"/>
          <a:stretch>
            <a:fillRect/>
          </a:stretch>
        </p:blipFill>
        <p:spPr>
          <a:xfrm>
            <a:off x="1027370" y="3782565"/>
            <a:ext cx="9288171" cy="2019582"/>
          </a:xfrm>
          <a:prstGeom prst="rect">
            <a:avLst/>
          </a:prstGeom>
        </p:spPr>
      </p:pic>
    </p:spTree>
    <p:extLst>
      <p:ext uri="{BB962C8B-B14F-4D97-AF65-F5344CB8AC3E}">
        <p14:creationId xmlns:p14="http://schemas.microsoft.com/office/powerpoint/2010/main" val="243649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65277-AF62-BDB5-B986-814CC3A37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F98C0-1D84-4B0C-CD02-8FE46317F50D}"/>
              </a:ext>
            </a:extLst>
          </p:cNvPr>
          <p:cNvSpPr>
            <a:spLocks noGrp="1"/>
          </p:cNvSpPr>
          <p:nvPr>
            <p:ph type="title"/>
          </p:nvPr>
        </p:nvSpPr>
        <p:spPr>
          <a:xfrm>
            <a:off x="723481" y="365125"/>
            <a:ext cx="10812027" cy="1325563"/>
          </a:xfrm>
        </p:spPr>
        <p:txBody>
          <a:bodyPr>
            <a:normAutofit/>
          </a:bodyPr>
          <a:lstStyle/>
          <a:p>
            <a:r>
              <a:rPr lang="en-US" sz="3600" b="1" dirty="0"/>
              <a:t>Data Analysis: Seeking Safari Leaders Question </a:t>
            </a:r>
          </a:p>
        </p:txBody>
      </p:sp>
      <p:pic>
        <p:nvPicPr>
          <p:cNvPr id="11" name="Picture 10">
            <a:extLst>
              <a:ext uri="{FF2B5EF4-FFF2-40B4-BE49-F238E27FC236}">
                <a16:creationId xmlns:a16="http://schemas.microsoft.com/office/drawing/2014/main" id="{5C263437-B4D9-E0F0-A87D-89561735C763}"/>
              </a:ext>
            </a:extLst>
          </p:cNvPr>
          <p:cNvPicPr>
            <a:picLocks noChangeAspect="1"/>
          </p:cNvPicPr>
          <p:nvPr/>
        </p:nvPicPr>
        <p:blipFill>
          <a:blip r:embed="rId2"/>
          <a:stretch>
            <a:fillRect/>
          </a:stretch>
        </p:blipFill>
        <p:spPr>
          <a:xfrm>
            <a:off x="1251858" y="1330514"/>
            <a:ext cx="8967116" cy="5162361"/>
          </a:xfrm>
          <a:prstGeom prst="rect">
            <a:avLst/>
          </a:prstGeom>
        </p:spPr>
      </p:pic>
    </p:spTree>
    <p:extLst>
      <p:ext uri="{BB962C8B-B14F-4D97-AF65-F5344CB8AC3E}">
        <p14:creationId xmlns:p14="http://schemas.microsoft.com/office/powerpoint/2010/main" val="1881973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76C9-53F7-F29F-91DA-D038AB9AA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809EC-E500-81FA-B826-000C867E31DC}"/>
              </a:ext>
            </a:extLst>
          </p:cNvPr>
          <p:cNvSpPr>
            <a:spLocks noGrp="1"/>
          </p:cNvSpPr>
          <p:nvPr>
            <p:ph type="title"/>
          </p:nvPr>
        </p:nvSpPr>
        <p:spPr>
          <a:xfrm>
            <a:off x="723481" y="365125"/>
            <a:ext cx="10812027" cy="1325563"/>
          </a:xfrm>
        </p:spPr>
        <p:txBody>
          <a:bodyPr>
            <a:normAutofit/>
          </a:bodyPr>
          <a:lstStyle/>
          <a:p>
            <a:r>
              <a:rPr lang="en-US" sz="3600" b="1" dirty="0"/>
              <a:t>Data Analysis: Winter Month’s Trips</a:t>
            </a:r>
          </a:p>
        </p:txBody>
      </p:sp>
      <p:pic>
        <p:nvPicPr>
          <p:cNvPr id="4" name="Picture 3">
            <a:extLst>
              <a:ext uri="{FF2B5EF4-FFF2-40B4-BE49-F238E27FC236}">
                <a16:creationId xmlns:a16="http://schemas.microsoft.com/office/drawing/2014/main" id="{7D235EF6-767A-CFC8-BB6A-6755B222DF9B}"/>
              </a:ext>
            </a:extLst>
          </p:cNvPr>
          <p:cNvPicPr>
            <a:picLocks noChangeAspect="1"/>
          </p:cNvPicPr>
          <p:nvPr/>
        </p:nvPicPr>
        <p:blipFill>
          <a:blip r:embed="rId2"/>
          <a:stretch>
            <a:fillRect/>
          </a:stretch>
        </p:blipFill>
        <p:spPr>
          <a:xfrm>
            <a:off x="723481" y="1432144"/>
            <a:ext cx="10193456" cy="5197255"/>
          </a:xfrm>
          <a:prstGeom prst="rect">
            <a:avLst/>
          </a:prstGeom>
        </p:spPr>
      </p:pic>
    </p:spTree>
    <p:extLst>
      <p:ext uri="{BB962C8B-B14F-4D97-AF65-F5344CB8AC3E}">
        <p14:creationId xmlns:p14="http://schemas.microsoft.com/office/powerpoint/2010/main" val="334154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50AD3-47CA-9ED0-99C9-589C4F64C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11CEF-CCBF-AEAF-0216-FDA649234E32}"/>
              </a:ext>
            </a:extLst>
          </p:cNvPr>
          <p:cNvSpPr>
            <a:spLocks noGrp="1"/>
          </p:cNvSpPr>
          <p:nvPr>
            <p:ph type="title"/>
          </p:nvPr>
        </p:nvSpPr>
        <p:spPr>
          <a:xfrm>
            <a:off x="689986" y="223610"/>
            <a:ext cx="10812027" cy="1325563"/>
          </a:xfrm>
        </p:spPr>
        <p:txBody>
          <a:bodyPr>
            <a:normAutofit/>
          </a:bodyPr>
          <a:lstStyle/>
          <a:p>
            <a:r>
              <a:rPr lang="en-US" sz="3600" b="1" dirty="0"/>
              <a:t>Data Analysis: Thoughts on Survey Approach to Trips</a:t>
            </a:r>
          </a:p>
        </p:txBody>
      </p:sp>
      <p:pic>
        <p:nvPicPr>
          <p:cNvPr id="4" name="Picture 3">
            <a:extLst>
              <a:ext uri="{FF2B5EF4-FFF2-40B4-BE49-F238E27FC236}">
                <a16:creationId xmlns:a16="http://schemas.microsoft.com/office/drawing/2014/main" id="{2F8E6331-6E58-8BC1-B0E0-BBA342B15C81}"/>
              </a:ext>
            </a:extLst>
          </p:cNvPr>
          <p:cNvPicPr>
            <a:picLocks noChangeAspect="1"/>
          </p:cNvPicPr>
          <p:nvPr/>
        </p:nvPicPr>
        <p:blipFill>
          <a:blip r:embed="rId2"/>
          <a:stretch>
            <a:fillRect/>
          </a:stretch>
        </p:blipFill>
        <p:spPr>
          <a:xfrm>
            <a:off x="1926771" y="1096329"/>
            <a:ext cx="7858477" cy="5718128"/>
          </a:xfrm>
          <a:prstGeom prst="rect">
            <a:avLst/>
          </a:prstGeom>
        </p:spPr>
      </p:pic>
    </p:spTree>
    <p:extLst>
      <p:ext uri="{BB962C8B-B14F-4D97-AF65-F5344CB8AC3E}">
        <p14:creationId xmlns:p14="http://schemas.microsoft.com/office/powerpoint/2010/main" val="103826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1569A-4AFB-9B15-6737-EC738EC24BB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7F02A2A-DE85-6FA0-1167-B99DE5773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ADAE6BDA-07F8-52B9-5D37-52D653A39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197CD468-2D74-B6AE-25CE-3BF26A9FDDA4}"/>
              </a:ext>
            </a:extLst>
          </p:cNvPr>
          <p:cNvSpPr txBox="1"/>
          <p:nvPr/>
        </p:nvSpPr>
        <p:spPr>
          <a:xfrm>
            <a:off x="3839077" y="802432"/>
            <a:ext cx="4513845" cy="615553"/>
          </a:xfrm>
          <a:prstGeom prst="rect">
            <a:avLst/>
          </a:prstGeom>
          <a:noFill/>
        </p:spPr>
        <p:txBody>
          <a:bodyPr wrap="square" rtlCol="0">
            <a:spAutoFit/>
          </a:bodyPr>
          <a:lstStyle/>
          <a:p>
            <a:pPr algn="ctr"/>
            <a:r>
              <a:rPr lang="en-US" sz="3400" dirty="0"/>
              <a:t>Trout in the Classroom</a:t>
            </a:r>
          </a:p>
        </p:txBody>
      </p:sp>
      <p:pic>
        <p:nvPicPr>
          <p:cNvPr id="7" name="Picture 6">
            <a:extLst>
              <a:ext uri="{FF2B5EF4-FFF2-40B4-BE49-F238E27FC236}">
                <a16:creationId xmlns:a16="http://schemas.microsoft.com/office/drawing/2014/main" id="{245521D1-56A4-436B-9EC6-B8EE586A0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966" y="3429000"/>
            <a:ext cx="5791200" cy="2879765"/>
          </a:xfrm>
          <a:prstGeom prst="rect">
            <a:avLst/>
          </a:prstGeom>
        </p:spPr>
      </p:pic>
      <p:pic>
        <p:nvPicPr>
          <p:cNvPr id="9" name="Picture 8">
            <a:extLst>
              <a:ext uri="{FF2B5EF4-FFF2-40B4-BE49-F238E27FC236}">
                <a16:creationId xmlns:a16="http://schemas.microsoft.com/office/drawing/2014/main" id="{25441D97-8A7F-F57F-32DD-F7D362FCD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750" y="1752600"/>
            <a:ext cx="3839687" cy="2879765"/>
          </a:xfrm>
          <a:prstGeom prst="rect">
            <a:avLst/>
          </a:prstGeom>
        </p:spPr>
      </p:pic>
    </p:spTree>
    <p:extLst>
      <p:ext uri="{BB962C8B-B14F-4D97-AF65-F5344CB8AC3E}">
        <p14:creationId xmlns:p14="http://schemas.microsoft.com/office/powerpoint/2010/main" val="25254391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75327-C949-2E71-6753-4B83B8F415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D593A9-C695-BC60-21DB-14D53C2EFF94}"/>
              </a:ext>
            </a:extLst>
          </p:cNvPr>
          <p:cNvSpPr>
            <a:spLocks noGrp="1"/>
          </p:cNvSpPr>
          <p:nvPr>
            <p:ph type="title"/>
          </p:nvPr>
        </p:nvSpPr>
        <p:spPr>
          <a:xfrm>
            <a:off x="723481" y="365125"/>
            <a:ext cx="10812027" cy="1325563"/>
          </a:xfrm>
        </p:spPr>
        <p:txBody>
          <a:bodyPr>
            <a:normAutofit/>
          </a:bodyPr>
          <a:lstStyle/>
          <a:p>
            <a:r>
              <a:rPr lang="en-US" sz="3600" b="1" dirty="0"/>
              <a:t>Data Analysis: Thoughts on Survey Approach to Trips (</a:t>
            </a:r>
            <a:r>
              <a:rPr lang="en-US" sz="3600" b="1" dirty="0" err="1"/>
              <a:t>con’t</a:t>
            </a:r>
            <a:r>
              <a:rPr lang="en-US" sz="3600" b="1" dirty="0"/>
              <a:t>)</a:t>
            </a:r>
          </a:p>
        </p:txBody>
      </p:sp>
      <p:pic>
        <p:nvPicPr>
          <p:cNvPr id="4" name="Picture 3">
            <a:extLst>
              <a:ext uri="{FF2B5EF4-FFF2-40B4-BE49-F238E27FC236}">
                <a16:creationId xmlns:a16="http://schemas.microsoft.com/office/drawing/2014/main" id="{A8E02063-32C2-F154-4F9F-D37CB444100E}"/>
              </a:ext>
            </a:extLst>
          </p:cNvPr>
          <p:cNvPicPr>
            <a:picLocks noChangeAspect="1"/>
          </p:cNvPicPr>
          <p:nvPr/>
        </p:nvPicPr>
        <p:blipFill>
          <a:blip r:embed="rId2"/>
          <a:stretch>
            <a:fillRect/>
          </a:stretch>
        </p:blipFill>
        <p:spPr>
          <a:xfrm>
            <a:off x="242434" y="1415143"/>
            <a:ext cx="11774119" cy="5217274"/>
          </a:xfrm>
          <a:prstGeom prst="rect">
            <a:avLst/>
          </a:prstGeom>
        </p:spPr>
      </p:pic>
    </p:spTree>
    <p:extLst>
      <p:ext uri="{BB962C8B-B14F-4D97-AF65-F5344CB8AC3E}">
        <p14:creationId xmlns:p14="http://schemas.microsoft.com/office/powerpoint/2010/main" val="3662735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DFC32-AA8A-38AF-8ACC-E9830C4F6E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91592F-BC3B-64E6-0593-4A64F7BC38AC}"/>
              </a:ext>
            </a:extLst>
          </p:cNvPr>
          <p:cNvSpPr>
            <a:spLocks noGrp="1"/>
          </p:cNvSpPr>
          <p:nvPr>
            <p:ph type="title"/>
          </p:nvPr>
        </p:nvSpPr>
        <p:spPr>
          <a:xfrm>
            <a:off x="853271" y="206829"/>
            <a:ext cx="10812027" cy="1091974"/>
          </a:xfrm>
        </p:spPr>
        <p:txBody>
          <a:bodyPr>
            <a:normAutofit/>
          </a:bodyPr>
          <a:lstStyle/>
          <a:p>
            <a:r>
              <a:rPr lang="en-US" sz="3600" b="1" dirty="0"/>
              <a:t>Data Analysis: Willingness to Help and Skills</a:t>
            </a:r>
          </a:p>
        </p:txBody>
      </p:sp>
      <p:pic>
        <p:nvPicPr>
          <p:cNvPr id="4" name="Picture 3">
            <a:extLst>
              <a:ext uri="{FF2B5EF4-FFF2-40B4-BE49-F238E27FC236}">
                <a16:creationId xmlns:a16="http://schemas.microsoft.com/office/drawing/2014/main" id="{43B8C138-938D-D69A-1D96-B0802F4CB664}"/>
              </a:ext>
            </a:extLst>
          </p:cNvPr>
          <p:cNvPicPr>
            <a:picLocks noChangeAspect="1"/>
          </p:cNvPicPr>
          <p:nvPr/>
        </p:nvPicPr>
        <p:blipFill>
          <a:blip r:embed="rId2"/>
          <a:stretch>
            <a:fillRect/>
          </a:stretch>
        </p:blipFill>
        <p:spPr>
          <a:xfrm>
            <a:off x="1349828" y="1155954"/>
            <a:ext cx="7870371" cy="5604074"/>
          </a:xfrm>
          <a:prstGeom prst="rect">
            <a:avLst/>
          </a:prstGeom>
        </p:spPr>
      </p:pic>
    </p:spTree>
    <p:extLst>
      <p:ext uri="{BB962C8B-B14F-4D97-AF65-F5344CB8AC3E}">
        <p14:creationId xmlns:p14="http://schemas.microsoft.com/office/powerpoint/2010/main" val="3840859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FE53B-24DB-C371-0646-45C7429EFD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06C89-207D-6036-510B-55F741C47533}"/>
              </a:ext>
            </a:extLst>
          </p:cNvPr>
          <p:cNvSpPr>
            <a:spLocks noGrp="1"/>
          </p:cNvSpPr>
          <p:nvPr>
            <p:ph type="title"/>
          </p:nvPr>
        </p:nvSpPr>
        <p:spPr>
          <a:xfrm>
            <a:off x="853271" y="206829"/>
            <a:ext cx="10812027" cy="1091974"/>
          </a:xfrm>
        </p:spPr>
        <p:txBody>
          <a:bodyPr>
            <a:normAutofit/>
          </a:bodyPr>
          <a:lstStyle/>
          <a:p>
            <a:r>
              <a:rPr lang="en-US" sz="3600" b="1" dirty="0"/>
              <a:t>Data Analysis: Willingness to Help and Skills (</a:t>
            </a:r>
            <a:r>
              <a:rPr lang="en-US" sz="3600" b="1" dirty="0" err="1"/>
              <a:t>con’t</a:t>
            </a:r>
            <a:r>
              <a:rPr lang="en-US" sz="3600" b="1" dirty="0"/>
              <a:t>)</a:t>
            </a:r>
          </a:p>
        </p:txBody>
      </p:sp>
      <p:pic>
        <p:nvPicPr>
          <p:cNvPr id="7" name="Picture 6">
            <a:extLst>
              <a:ext uri="{FF2B5EF4-FFF2-40B4-BE49-F238E27FC236}">
                <a16:creationId xmlns:a16="http://schemas.microsoft.com/office/drawing/2014/main" id="{9A58212A-4603-A338-761C-F0BC927EF634}"/>
              </a:ext>
            </a:extLst>
          </p:cNvPr>
          <p:cNvPicPr>
            <a:picLocks noChangeAspect="1"/>
          </p:cNvPicPr>
          <p:nvPr/>
        </p:nvPicPr>
        <p:blipFill>
          <a:blip r:embed="rId2"/>
          <a:stretch>
            <a:fillRect/>
          </a:stretch>
        </p:blipFill>
        <p:spPr>
          <a:xfrm>
            <a:off x="1153886" y="1005171"/>
            <a:ext cx="8849396" cy="5239543"/>
          </a:xfrm>
          <a:prstGeom prst="rect">
            <a:avLst/>
          </a:prstGeom>
        </p:spPr>
      </p:pic>
    </p:spTree>
    <p:extLst>
      <p:ext uri="{BB962C8B-B14F-4D97-AF65-F5344CB8AC3E}">
        <p14:creationId xmlns:p14="http://schemas.microsoft.com/office/powerpoint/2010/main" val="207803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B2B4-F1B8-C91D-A416-7116E43BA53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151603A-D6D9-436F-2A7A-AD20604262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B8CD3256-A80F-1B72-2A82-795615043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36404448-6561-62B3-4787-0C8B8158DB57}"/>
              </a:ext>
            </a:extLst>
          </p:cNvPr>
          <p:cNvSpPr txBox="1"/>
          <p:nvPr/>
        </p:nvSpPr>
        <p:spPr>
          <a:xfrm>
            <a:off x="3839077" y="802432"/>
            <a:ext cx="4513845" cy="615553"/>
          </a:xfrm>
          <a:prstGeom prst="rect">
            <a:avLst/>
          </a:prstGeom>
          <a:noFill/>
        </p:spPr>
        <p:txBody>
          <a:bodyPr wrap="square" rtlCol="0">
            <a:spAutoFit/>
          </a:bodyPr>
          <a:lstStyle/>
          <a:p>
            <a:pPr algn="ctr"/>
            <a:r>
              <a:rPr lang="en-US" sz="3400" dirty="0"/>
              <a:t>Speakers</a:t>
            </a:r>
          </a:p>
        </p:txBody>
      </p:sp>
      <p:sp>
        <p:nvSpPr>
          <p:cNvPr id="4" name="TextBox 3">
            <a:extLst>
              <a:ext uri="{FF2B5EF4-FFF2-40B4-BE49-F238E27FC236}">
                <a16:creationId xmlns:a16="http://schemas.microsoft.com/office/drawing/2014/main" id="{9155C178-7646-5DB4-EF6A-2D1A0FE7DC83}"/>
              </a:ext>
            </a:extLst>
          </p:cNvPr>
          <p:cNvSpPr txBox="1"/>
          <p:nvPr/>
        </p:nvSpPr>
        <p:spPr>
          <a:xfrm>
            <a:off x="2172476" y="2034667"/>
            <a:ext cx="7769383" cy="1477328"/>
          </a:xfrm>
          <a:prstGeom prst="rect">
            <a:avLst/>
          </a:prstGeom>
          <a:noFill/>
        </p:spPr>
        <p:txBody>
          <a:bodyPr wrap="square" rtlCol="0">
            <a:spAutoFit/>
          </a:bodyPr>
          <a:lstStyle/>
          <a:p>
            <a:r>
              <a:rPr lang="en-US" dirty="0"/>
              <a:t>If you have suggestions for speakers, please send us an email through the website or contact any board member.</a:t>
            </a:r>
          </a:p>
          <a:p>
            <a:endParaRPr lang="en-US" dirty="0"/>
          </a:p>
          <a:p>
            <a:r>
              <a:rPr lang="en-US" dirty="0"/>
              <a:t>Please include topic, contact information, and whether they will offer a trip or gear for us to raffle.</a:t>
            </a:r>
          </a:p>
        </p:txBody>
      </p:sp>
    </p:spTree>
    <p:extLst>
      <p:ext uri="{BB962C8B-B14F-4D97-AF65-F5344CB8AC3E}">
        <p14:creationId xmlns:p14="http://schemas.microsoft.com/office/powerpoint/2010/main" val="310961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3B37-76BA-8950-CC24-FDE0B0572B4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E7FFEF2-17A1-375F-C2EE-342B517EB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D27BC696-D685-4ECF-94C4-D7701F3CD0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C4F4E107-B579-F287-2646-596C05C31B01}"/>
              </a:ext>
            </a:extLst>
          </p:cNvPr>
          <p:cNvSpPr txBox="1"/>
          <p:nvPr/>
        </p:nvSpPr>
        <p:spPr>
          <a:xfrm>
            <a:off x="3839077" y="802432"/>
            <a:ext cx="4513845" cy="1138773"/>
          </a:xfrm>
          <a:prstGeom prst="rect">
            <a:avLst/>
          </a:prstGeom>
          <a:noFill/>
        </p:spPr>
        <p:txBody>
          <a:bodyPr wrap="square" rtlCol="0">
            <a:spAutoFit/>
          </a:bodyPr>
          <a:lstStyle/>
          <a:p>
            <a:pPr algn="ctr"/>
            <a:r>
              <a:rPr lang="en-US" sz="3400" dirty="0"/>
              <a:t>Treasurer’s Report</a:t>
            </a:r>
          </a:p>
          <a:p>
            <a:pPr algn="ctr"/>
            <a:r>
              <a:rPr lang="en-US" sz="3400" dirty="0"/>
              <a:t>as of January 7, 2026</a:t>
            </a:r>
          </a:p>
        </p:txBody>
      </p:sp>
      <p:sp>
        <p:nvSpPr>
          <p:cNvPr id="4" name="TextBox 3">
            <a:extLst>
              <a:ext uri="{FF2B5EF4-FFF2-40B4-BE49-F238E27FC236}">
                <a16:creationId xmlns:a16="http://schemas.microsoft.com/office/drawing/2014/main" id="{DCE18B28-743F-C444-1EC9-EC2D09F1E579}"/>
              </a:ext>
            </a:extLst>
          </p:cNvPr>
          <p:cNvSpPr txBox="1"/>
          <p:nvPr/>
        </p:nvSpPr>
        <p:spPr>
          <a:xfrm>
            <a:off x="1577972" y="2362249"/>
            <a:ext cx="6606804" cy="2585323"/>
          </a:xfrm>
          <a:prstGeom prst="rect">
            <a:avLst/>
          </a:prstGeom>
          <a:noFill/>
        </p:spPr>
        <p:txBody>
          <a:bodyPr wrap="square" rtlCol="0">
            <a:spAutoFit/>
          </a:bodyPr>
          <a:lstStyle/>
          <a:p>
            <a:r>
              <a:rPr lang="en-US" dirty="0"/>
              <a:t>1. US Bank Checking Account $ 27,553</a:t>
            </a:r>
          </a:p>
          <a:p>
            <a:r>
              <a:rPr lang="en-US" dirty="0"/>
              <a:t>2. US Treasury Bills $35,000 ($150/</a:t>
            </a:r>
            <a:r>
              <a:rPr lang="en-US" dirty="0" err="1"/>
              <a:t>mo</a:t>
            </a:r>
            <a:r>
              <a:rPr lang="en-US" dirty="0"/>
              <a:t>)</a:t>
            </a:r>
          </a:p>
          <a:p>
            <a:r>
              <a:rPr lang="en-US" dirty="0"/>
              <a:t>3. First Internet Bank CD $ 11,215 ($29/</a:t>
            </a:r>
            <a:r>
              <a:rPr lang="en-US" dirty="0" err="1"/>
              <a:t>mo</a:t>
            </a:r>
            <a:r>
              <a:rPr lang="en-US" dirty="0"/>
              <a:t>)</a:t>
            </a:r>
          </a:p>
          <a:p>
            <a:r>
              <a:rPr lang="en-US" dirty="0"/>
              <a:t>4. Petty Cash $ 303.00</a:t>
            </a:r>
          </a:p>
          <a:p>
            <a:endParaRPr lang="en-US" dirty="0"/>
          </a:p>
          <a:p>
            <a:r>
              <a:rPr lang="en-US" dirty="0"/>
              <a:t>Total $73,768 (includes $10,000 Embrace-A-Stream restricted funds)</a:t>
            </a:r>
          </a:p>
          <a:p>
            <a:endParaRPr lang="en-US" dirty="0"/>
          </a:p>
          <a:p>
            <a:r>
              <a:rPr lang="en-US" dirty="0"/>
              <a:t>Significant Revenue:</a:t>
            </a:r>
          </a:p>
          <a:p>
            <a:r>
              <a:rPr lang="en-US" dirty="0"/>
              <a:t>2025 Expo share $5,490 - $5,000 went to capital contribution</a:t>
            </a:r>
          </a:p>
        </p:txBody>
      </p:sp>
    </p:spTree>
    <p:extLst>
      <p:ext uri="{BB962C8B-B14F-4D97-AF65-F5344CB8AC3E}">
        <p14:creationId xmlns:p14="http://schemas.microsoft.com/office/powerpoint/2010/main" val="64568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6209-9E35-A5D1-C971-ABA206786E6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5C072CE-583E-6071-5685-DCCC467CA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D06610DC-07F1-2EE6-B877-92F64FE06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05EAE917-A52C-E628-32D1-A37683FE7A14}"/>
              </a:ext>
            </a:extLst>
          </p:cNvPr>
          <p:cNvSpPr txBox="1"/>
          <p:nvPr/>
        </p:nvSpPr>
        <p:spPr>
          <a:xfrm>
            <a:off x="3839077" y="802432"/>
            <a:ext cx="4513845" cy="615553"/>
          </a:xfrm>
          <a:prstGeom prst="rect">
            <a:avLst/>
          </a:prstGeom>
          <a:noFill/>
        </p:spPr>
        <p:txBody>
          <a:bodyPr wrap="square" rtlCol="0">
            <a:spAutoFit/>
          </a:bodyPr>
          <a:lstStyle/>
          <a:p>
            <a:pPr algn="ctr"/>
            <a:r>
              <a:rPr lang="en-US" sz="3400" dirty="0"/>
              <a:t>Wasatch Expo</a:t>
            </a:r>
          </a:p>
        </p:txBody>
      </p:sp>
      <p:sp>
        <p:nvSpPr>
          <p:cNvPr id="4" name="TextBox 3">
            <a:extLst>
              <a:ext uri="{FF2B5EF4-FFF2-40B4-BE49-F238E27FC236}">
                <a16:creationId xmlns:a16="http://schemas.microsoft.com/office/drawing/2014/main" id="{1AEC23AB-6F6E-AAE2-03F8-0FC57C77ED76}"/>
              </a:ext>
            </a:extLst>
          </p:cNvPr>
          <p:cNvSpPr txBox="1"/>
          <p:nvPr/>
        </p:nvSpPr>
        <p:spPr>
          <a:xfrm>
            <a:off x="1452282" y="1792626"/>
            <a:ext cx="9251577" cy="3836948"/>
          </a:xfrm>
          <a:prstGeom prst="rect">
            <a:avLst/>
          </a:prstGeom>
          <a:noFill/>
        </p:spPr>
        <p:txBody>
          <a:bodyPr wrap="square" rtlCol="0">
            <a:spAutoFit/>
          </a:bodyPr>
          <a:lstStyle/>
          <a:p>
            <a:pPr algn="l" rtl="0">
              <a:lnSpc>
                <a:spcPts val="1500"/>
              </a:lnSpc>
              <a:spcAft>
                <a:spcPts val="1200"/>
              </a:spcAft>
              <a:buNone/>
            </a:pPr>
            <a:r>
              <a:rPr lang="en-US" b="0" i="0" dirty="0">
                <a:solidFill>
                  <a:srgbClr val="1F1F1F"/>
                </a:solidFill>
                <a:effectLst/>
              </a:rPr>
              <a:t>The </a:t>
            </a:r>
            <a:r>
              <a:rPr lang="en-US" b="1" i="0" dirty="0">
                <a:solidFill>
                  <a:srgbClr val="1F1F1F"/>
                </a:solidFill>
                <a:effectLst/>
              </a:rPr>
              <a:t>Wasatch Fly Tying and Fly Fishing Expo</a:t>
            </a:r>
            <a:r>
              <a:rPr lang="en-US" b="0" i="0" dirty="0">
                <a:solidFill>
                  <a:srgbClr val="1F1F1F"/>
                </a:solidFill>
                <a:effectLst/>
              </a:rPr>
              <a:t> returns </a:t>
            </a:r>
            <a:r>
              <a:rPr lang="en-US" b="1" i="0" dirty="0">
                <a:solidFill>
                  <a:srgbClr val="1F1F1F"/>
                </a:solidFill>
                <a:effectLst/>
              </a:rPr>
              <a:t>April 10–11, 2026</a:t>
            </a:r>
            <a:r>
              <a:rPr lang="en-US" b="0" i="0" dirty="0">
                <a:solidFill>
                  <a:srgbClr val="1F1F1F"/>
                </a:solidFill>
                <a:effectLst/>
              </a:rPr>
              <a:t>, following its </a:t>
            </a:r>
            <a:r>
              <a:rPr lang="en-US" dirty="0">
                <a:solidFill>
                  <a:srgbClr val="1F1F1F"/>
                </a:solidFill>
              </a:rPr>
              <a:t>premier Fundraising Banquet on </a:t>
            </a:r>
            <a:r>
              <a:rPr lang="en-US" b="1" i="0" dirty="0">
                <a:solidFill>
                  <a:srgbClr val="1F1F1F"/>
                </a:solidFill>
                <a:effectLst/>
              </a:rPr>
              <a:t>Thursday, April 9, 2026</a:t>
            </a:r>
            <a:r>
              <a:rPr lang="en-US" b="0" i="0" dirty="0">
                <a:solidFill>
                  <a:srgbClr val="1F1F1F"/>
                </a:solidFill>
                <a:effectLst/>
              </a:rPr>
              <a:t>. As the Expo's single largest source of revenue, the banquet is essential for funding local conservation and youth programs; we encourage everyone to attend and support these vital initiatives.</a:t>
            </a:r>
          </a:p>
          <a:p>
            <a:pPr algn="l" rtl="0">
              <a:lnSpc>
                <a:spcPts val="1800"/>
              </a:lnSpc>
              <a:spcBef>
                <a:spcPts val="2100"/>
              </a:spcBef>
              <a:spcAft>
                <a:spcPts val="1200"/>
              </a:spcAft>
              <a:buNone/>
            </a:pPr>
            <a:r>
              <a:rPr lang="en-US" b="1" i="0" dirty="0">
                <a:solidFill>
                  <a:srgbClr val="1F1F1F"/>
                </a:solidFill>
                <a:effectLst/>
              </a:rPr>
              <a:t>Leadership and Performance</a:t>
            </a:r>
          </a:p>
          <a:p>
            <a:pPr lvl="1">
              <a:lnSpc>
                <a:spcPts val="1500"/>
              </a:lnSpc>
              <a:spcBef>
                <a:spcPts val="300"/>
              </a:spcBef>
              <a:spcAft>
                <a:spcPts val="1200"/>
              </a:spcAft>
              <a:buFont typeface="Arial" panose="020B0604020202020204" pitchFamily="34" charset="0"/>
              <a:buChar char="•"/>
            </a:pPr>
            <a:r>
              <a:rPr lang="en-US" b="1" i="0" dirty="0">
                <a:solidFill>
                  <a:srgbClr val="1F1F1F"/>
                </a:solidFill>
                <a:effectLst/>
              </a:rPr>
              <a:t>Overall Responsibility</a:t>
            </a:r>
            <a:r>
              <a:rPr lang="en-US" b="0" i="0" dirty="0">
                <a:solidFill>
                  <a:srgbClr val="1F1F1F"/>
                </a:solidFill>
                <a:effectLst/>
              </a:rPr>
              <a:t>: </a:t>
            </a:r>
            <a:r>
              <a:rPr lang="en-US" b="1" i="0" dirty="0">
                <a:solidFill>
                  <a:srgbClr val="1F1F1F"/>
                </a:solidFill>
                <a:effectLst/>
              </a:rPr>
              <a:t>Eric Luna</a:t>
            </a:r>
            <a:r>
              <a:rPr lang="en-US" b="0" i="0" dirty="0">
                <a:solidFill>
                  <a:srgbClr val="1F1F1F"/>
                </a:solidFill>
                <a:effectLst/>
              </a:rPr>
              <a:t> serves as the Expo President.</a:t>
            </a:r>
          </a:p>
          <a:p>
            <a:pPr lvl="1">
              <a:lnSpc>
                <a:spcPts val="1500"/>
              </a:lnSpc>
              <a:spcBef>
                <a:spcPts val="300"/>
              </a:spcBef>
              <a:spcAft>
                <a:spcPts val="1200"/>
              </a:spcAft>
              <a:buFont typeface="Arial" panose="020B0604020202020204" pitchFamily="34" charset="0"/>
              <a:buChar char="•"/>
            </a:pPr>
            <a:r>
              <a:rPr lang="en-US" b="1" i="0" dirty="0">
                <a:solidFill>
                  <a:srgbClr val="1F1F1F"/>
                </a:solidFill>
                <a:effectLst/>
              </a:rPr>
              <a:t>Marketing and Growth</a:t>
            </a:r>
            <a:r>
              <a:rPr lang="en-US" b="0" i="0" dirty="0">
                <a:solidFill>
                  <a:srgbClr val="1F1F1F"/>
                </a:solidFill>
                <a:effectLst/>
              </a:rPr>
              <a:t>: </a:t>
            </a:r>
            <a:r>
              <a:rPr lang="en-US" b="1" i="0" dirty="0">
                <a:solidFill>
                  <a:srgbClr val="1F1F1F"/>
                </a:solidFill>
                <a:effectLst/>
              </a:rPr>
              <a:t>Bill </a:t>
            </a:r>
            <a:r>
              <a:rPr lang="en-US" b="1" i="0" dirty="0" err="1">
                <a:solidFill>
                  <a:srgbClr val="1F1F1F"/>
                </a:solidFill>
                <a:effectLst/>
              </a:rPr>
              <a:t>Quapp</a:t>
            </a:r>
            <a:r>
              <a:rPr lang="en-US" b="0" i="0" dirty="0">
                <a:solidFill>
                  <a:srgbClr val="1F1F1F"/>
                </a:solidFill>
                <a:effectLst/>
              </a:rPr>
              <a:t> leads marketing efforts and was instrumental in increasing Net Operating Income (NOI) from </a:t>
            </a:r>
            <a:r>
              <a:rPr lang="en-US" b="1" i="0" dirty="0">
                <a:solidFill>
                  <a:srgbClr val="1F1F1F"/>
                </a:solidFill>
                <a:effectLst/>
              </a:rPr>
              <a:t>$6,500 in 2024 to $26,000 in 2025</a:t>
            </a:r>
            <a:r>
              <a:rPr lang="en-US" b="0" i="0" dirty="0">
                <a:solidFill>
                  <a:srgbClr val="1F1F1F"/>
                </a:solidFill>
                <a:effectLst/>
              </a:rPr>
              <a:t>.</a:t>
            </a:r>
          </a:p>
          <a:p>
            <a:pPr lvl="1">
              <a:lnSpc>
                <a:spcPts val="1500"/>
              </a:lnSpc>
              <a:spcBef>
                <a:spcPts val="300"/>
              </a:spcBef>
              <a:spcAft>
                <a:spcPts val="1200"/>
              </a:spcAft>
              <a:buFont typeface="Arial" panose="020B0604020202020204" pitchFamily="34" charset="0"/>
              <a:buChar char="•"/>
            </a:pPr>
            <a:r>
              <a:rPr lang="en-US" b="1" dirty="0">
                <a:solidFill>
                  <a:srgbClr val="1F1F1F"/>
                </a:solidFill>
              </a:rPr>
              <a:t>Cashiers and Raffle Sales</a:t>
            </a:r>
            <a:r>
              <a:rPr lang="en-US" dirty="0">
                <a:solidFill>
                  <a:srgbClr val="1F1F1F"/>
                </a:solidFill>
              </a:rPr>
              <a:t>:</a:t>
            </a:r>
            <a:r>
              <a:rPr lang="en-US" b="1" dirty="0">
                <a:solidFill>
                  <a:srgbClr val="1F1F1F"/>
                </a:solidFill>
              </a:rPr>
              <a:t> Jen Stockett </a:t>
            </a:r>
            <a:r>
              <a:rPr lang="en-US" dirty="0">
                <a:solidFill>
                  <a:srgbClr val="1F1F1F"/>
                </a:solidFill>
              </a:rPr>
              <a:t>and </a:t>
            </a:r>
            <a:r>
              <a:rPr lang="en-US" b="1" dirty="0">
                <a:solidFill>
                  <a:srgbClr val="1F1F1F"/>
                </a:solidFill>
              </a:rPr>
              <a:t>Todd Johnson</a:t>
            </a:r>
            <a:r>
              <a:rPr lang="en-US" dirty="0">
                <a:solidFill>
                  <a:srgbClr val="1F1F1F"/>
                </a:solidFill>
              </a:rPr>
              <a:t> are there morning </a:t>
            </a:r>
            <a:r>
              <a:rPr lang="en-US" dirty="0" err="1">
                <a:solidFill>
                  <a:srgbClr val="1F1F1F"/>
                </a:solidFill>
              </a:rPr>
              <a:t>til</a:t>
            </a:r>
            <a:r>
              <a:rPr lang="en-US" dirty="0">
                <a:solidFill>
                  <a:srgbClr val="1F1F1F"/>
                </a:solidFill>
              </a:rPr>
              <a:t> night.</a:t>
            </a:r>
            <a:endParaRPr lang="en-US" b="0" i="0" dirty="0">
              <a:solidFill>
                <a:srgbClr val="1F1F1F"/>
              </a:solidFill>
              <a:effectLst/>
            </a:endParaRPr>
          </a:p>
          <a:p>
            <a:pPr lvl="1">
              <a:lnSpc>
                <a:spcPts val="1500"/>
              </a:lnSpc>
              <a:spcBef>
                <a:spcPts val="300"/>
              </a:spcBef>
              <a:spcAft>
                <a:spcPts val="1200"/>
              </a:spcAft>
              <a:buFont typeface="Arial" panose="020B0604020202020204" pitchFamily="34" charset="0"/>
              <a:buChar char="•"/>
            </a:pPr>
            <a:r>
              <a:rPr lang="en-US" b="1" i="0" dirty="0">
                <a:solidFill>
                  <a:srgbClr val="1F1F1F"/>
                </a:solidFill>
                <a:effectLst/>
              </a:rPr>
              <a:t>Organizational Structure</a:t>
            </a:r>
            <a:r>
              <a:rPr lang="en-US" b="0" i="0" dirty="0">
                <a:solidFill>
                  <a:srgbClr val="1F1F1F"/>
                </a:solidFill>
                <a:effectLst/>
              </a:rPr>
              <a:t>: The event is a joint venture between </a:t>
            </a:r>
            <a:r>
              <a:rPr lang="en-US" b="1" i="0" dirty="0">
                <a:solidFill>
                  <a:srgbClr val="1F1F1F"/>
                </a:solidFill>
                <a:effectLst/>
              </a:rPr>
              <a:t>six Trout Unlimited (TU) chapters</a:t>
            </a:r>
            <a:r>
              <a:rPr lang="en-US" b="0" i="0" dirty="0">
                <a:solidFill>
                  <a:srgbClr val="1F1F1F"/>
                </a:solidFill>
                <a:effectLst/>
              </a:rPr>
              <a:t> and </a:t>
            </a:r>
            <a:r>
              <a:rPr lang="en-US" b="1" i="0" dirty="0">
                <a:solidFill>
                  <a:srgbClr val="1F1F1F"/>
                </a:solidFill>
                <a:effectLst/>
              </a:rPr>
              <a:t>two Fly Fishers International (FFI) chapters</a:t>
            </a:r>
            <a:r>
              <a:rPr lang="en-US" b="0" i="0" dirty="0">
                <a:solidFill>
                  <a:srgbClr val="1F1F1F"/>
                </a:solidFill>
                <a:effectLst/>
              </a:rPr>
              <a:t>.</a:t>
            </a:r>
          </a:p>
          <a:p>
            <a:pPr lvl="1">
              <a:lnSpc>
                <a:spcPts val="1500"/>
              </a:lnSpc>
              <a:spcBef>
                <a:spcPts val="300"/>
              </a:spcBef>
              <a:spcAft>
                <a:spcPts val="1200"/>
              </a:spcAft>
              <a:buFont typeface="Arial" panose="020B0604020202020204" pitchFamily="34" charset="0"/>
              <a:buChar char="•"/>
            </a:pPr>
            <a:r>
              <a:rPr lang="en-US" b="1" dirty="0">
                <a:solidFill>
                  <a:srgbClr val="1F1F1F"/>
                </a:solidFill>
              </a:rPr>
              <a:t>Single Biggest Source of HCFF Revenues</a:t>
            </a:r>
            <a:endParaRPr lang="en-US" b="1" i="0" dirty="0">
              <a:solidFill>
                <a:srgbClr val="1F1F1F"/>
              </a:solidFill>
              <a:effectLst/>
            </a:endParaRPr>
          </a:p>
        </p:txBody>
      </p:sp>
    </p:spTree>
    <p:extLst>
      <p:ext uri="{BB962C8B-B14F-4D97-AF65-F5344CB8AC3E}">
        <p14:creationId xmlns:p14="http://schemas.microsoft.com/office/powerpoint/2010/main" val="409762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346BD-FC69-EF1A-6919-58D1378413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5393664-7858-5003-6A19-9F9CF19999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5" y="102635"/>
            <a:ext cx="1565530" cy="1567161"/>
          </a:xfrm>
          <a:prstGeom prst="rect">
            <a:avLst/>
          </a:prstGeom>
        </p:spPr>
      </p:pic>
      <p:pic>
        <p:nvPicPr>
          <p:cNvPr id="3" name="Picture 2">
            <a:extLst>
              <a:ext uri="{FF2B5EF4-FFF2-40B4-BE49-F238E27FC236}">
                <a16:creationId xmlns:a16="http://schemas.microsoft.com/office/drawing/2014/main" id="{0E931272-C55D-6CFE-F3E8-45B186954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687" y="0"/>
            <a:ext cx="1346015" cy="1604865"/>
          </a:xfrm>
          <a:prstGeom prst="rect">
            <a:avLst/>
          </a:prstGeom>
        </p:spPr>
      </p:pic>
      <p:sp>
        <p:nvSpPr>
          <p:cNvPr id="5" name="TextBox 4">
            <a:extLst>
              <a:ext uri="{FF2B5EF4-FFF2-40B4-BE49-F238E27FC236}">
                <a16:creationId xmlns:a16="http://schemas.microsoft.com/office/drawing/2014/main" id="{BBDC57D3-C65A-C960-6428-3B18E07814AD}"/>
              </a:ext>
            </a:extLst>
          </p:cNvPr>
          <p:cNvSpPr txBox="1"/>
          <p:nvPr/>
        </p:nvSpPr>
        <p:spPr>
          <a:xfrm>
            <a:off x="3839077" y="802432"/>
            <a:ext cx="4513845" cy="615553"/>
          </a:xfrm>
          <a:prstGeom prst="rect">
            <a:avLst/>
          </a:prstGeom>
          <a:noFill/>
        </p:spPr>
        <p:txBody>
          <a:bodyPr wrap="square" rtlCol="0">
            <a:spAutoFit/>
          </a:bodyPr>
          <a:lstStyle/>
          <a:p>
            <a:pPr algn="ctr"/>
            <a:r>
              <a:rPr lang="en-US" sz="3400" dirty="0"/>
              <a:t>Wasatch Expo</a:t>
            </a:r>
          </a:p>
        </p:txBody>
      </p:sp>
      <p:sp>
        <p:nvSpPr>
          <p:cNvPr id="4" name="TextBox 3">
            <a:extLst>
              <a:ext uri="{FF2B5EF4-FFF2-40B4-BE49-F238E27FC236}">
                <a16:creationId xmlns:a16="http://schemas.microsoft.com/office/drawing/2014/main" id="{3FC15244-2F26-890E-DF59-97B9711DE10D}"/>
              </a:ext>
            </a:extLst>
          </p:cNvPr>
          <p:cNvSpPr txBox="1"/>
          <p:nvPr/>
        </p:nvSpPr>
        <p:spPr>
          <a:xfrm>
            <a:off x="1255058" y="1720906"/>
            <a:ext cx="10112189" cy="3990836"/>
          </a:xfrm>
          <a:prstGeom prst="rect">
            <a:avLst/>
          </a:prstGeom>
          <a:noFill/>
        </p:spPr>
        <p:txBody>
          <a:bodyPr wrap="square" rtlCol="0">
            <a:spAutoFit/>
          </a:bodyPr>
          <a:lstStyle/>
          <a:p>
            <a:pPr algn="l" rtl="0">
              <a:lnSpc>
                <a:spcPts val="1800"/>
              </a:lnSpc>
              <a:spcBef>
                <a:spcPts val="2100"/>
              </a:spcBef>
              <a:spcAft>
                <a:spcPts val="300"/>
              </a:spcAft>
              <a:buNone/>
            </a:pPr>
            <a:r>
              <a:rPr lang="en-US" b="1" i="0" dirty="0">
                <a:solidFill>
                  <a:srgbClr val="1F1F1F"/>
                </a:solidFill>
                <a:effectLst/>
              </a:rPr>
              <a:t>Utah Fly Fishing Hall of Fame</a:t>
            </a:r>
          </a:p>
          <a:p>
            <a:pPr algn="l" rtl="0">
              <a:lnSpc>
                <a:spcPts val="1500"/>
              </a:lnSpc>
              <a:spcAft>
                <a:spcPts val="300"/>
              </a:spcAft>
              <a:buNone/>
            </a:pPr>
            <a:r>
              <a:rPr lang="en-US" b="0" i="0" dirty="0">
                <a:solidFill>
                  <a:srgbClr val="1F1F1F"/>
                </a:solidFill>
                <a:effectLst/>
              </a:rPr>
              <a:t>The Expo is the proud owner and founder of the </a:t>
            </a:r>
            <a:r>
              <a:rPr lang="en-US" b="1" i="0" dirty="0">
                <a:solidFill>
                  <a:srgbClr val="1F1F1F"/>
                </a:solidFill>
                <a:effectLst/>
              </a:rPr>
              <a:t>Utah Fly Fishing Hall of Fame</a:t>
            </a:r>
            <a:r>
              <a:rPr lang="en-US" b="0" i="0" dirty="0">
                <a:solidFill>
                  <a:srgbClr val="1F1F1F"/>
                </a:solidFill>
                <a:effectLst/>
              </a:rPr>
              <a:t>, which honors individuals who have made significant contributions to Utah's angling community. We are honored to recognize several </a:t>
            </a:r>
            <a:r>
              <a:rPr lang="en-US" b="1" i="0" dirty="0">
                <a:solidFill>
                  <a:srgbClr val="1F1F1F"/>
                </a:solidFill>
                <a:effectLst/>
              </a:rPr>
              <a:t>High Country Fly Fishers</a:t>
            </a:r>
            <a:r>
              <a:rPr lang="en-US" b="0" i="0" dirty="0">
                <a:solidFill>
                  <a:srgbClr val="1F1F1F"/>
                </a:solidFill>
                <a:effectLst/>
              </a:rPr>
              <a:t> members among its distinguished inductees:</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Cal Massey</a:t>
            </a:r>
            <a:r>
              <a:rPr lang="en-US" b="0" i="0" dirty="0">
                <a:solidFill>
                  <a:srgbClr val="1F1F1F"/>
                </a:solidFill>
                <a:effectLst/>
              </a:rPr>
              <a:t> (Founder of HCFF)		</a:t>
            </a:r>
            <a:r>
              <a:rPr lang="en-US" b="1" i="0" dirty="0">
                <a:solidFill>
                  <a:srgbClr val="1F1F1F"/>
                </a:solidFill>
                <a:effectLst/>
              </a:rPr>
              <a:t>Marty Howard</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John Schultz				Bob Dibblee</a:t>
            </a:r>
            <a:endParaRPr lang="en-US" b="0" i="0" dirty="0">
              <a:solidFill>
                <a:srgbClr val="1F1F1F"/>
              </a:solidFill>
              <a:effectLst/>
            </a:endParaRP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Pat </a:t>
            </a:r>
            <a:r>
              <a:rPr lang="en-US" b="1" i="0" dirty="0" err="1">
                <a:solidFill>
                  <a:srgbClr val="1F1F1F"/>
                </a:solidFill>
                <a:effectLst/>
              </a:rPr>
              <a:t>Ronneburg</a:t>
            </a:r>
            <a:endParaRPr lang="en-US" b="0" i="0" dirty="0">
              <a:solidFill>
                <a:srgbClr val="1F1F1F"/>
              </a:solidFill>
              <a:effectLst/>
            </a:endParaRPr>
          </a:p>
          <a:p>
            <a:pPr algn="l" rtl="0">
              <a:lnSpc>
                <a:spcPts val="1800"/>
              </a:lnSpc>
              <a:spcBef>
                <a:spcPts val="2100"/>
              </a:spcBef>
              <a:spcAft>
                <a:spcPts val="300"/>
              </a:spcAft>
              <a:buNone/>
            </a:pPr>
            <a:r>
              <a:rPr lang="en-US" b="1" i="0" dirty="0">
                <a:solidFill>
                  <a:srgbClr val="1F1F1F"/>
                </a:solidFill>
                <a:effectLst/>
              </a:rPr>
              <a:t>Event Highlights &amp; Fundraising</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Location</a:t>
            </a:r>
            <a:r>
              <a:rPr lang="en-US" b="0" i="0" dirty="0">
                <a:solidFill>
                  <a:srgbClr val="1F1F1F"/>
                </a:solidFill>
                <a:effectLst/>
              </a:rPr>
              <a:t>: </a:t>
            </a:r>
            <a:r>
              <a:rPr lang="en-US" dirty="0">
                <a:solidFill>
                  <a:srgbClr val="1F1F1F"/>
                </a:solidFill>
              </a:rPr>
              <a:t>Mountain America Expo Center, Sandy</a:t>
            </a:r>
            <a:r>
              <a:rPr lang="en-US" b="0" i="0" dirty="0">
                <a:solidFill>
                  <a:srgbClr val="1F1F1F"/>
                </a:solidFill>
                <a:effectLst/>
              </a:rPr>
              <a:t>, UT.</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Exhibitors &amp; Tyers</a:t>
            </a:r>
            <a:r>
              <a:rPr lang="en-US" b="0" i="0" dirty="0">
                <a:solidFill>
                  <a:srgbClr val="1F1F1F"/>
                </a:solidFill>
                <a:effectLst/>
              </a:rPr>
              <a:t>: The event features </a:t>
            </a:r>
            <a:r>
              <a:rPr lang="en-US" b="1" i="0" dirty="0">
                <a:solidFill>
                  <a:srgbClr val="1F1F1F"/>
                </a:solidFill>
                <a:effectLst/>
              </a:rPr>
              <a:t>80+ vendors</a:t>
            </a:r>
            <a:r>
              <a:rPr lang="en-US" b="0" i="0" dirty="0">
                <a:solidFill>
                  <a:srgbClr val="1F1F1F"/>
                </a:solidFill>
                <a:effectLst/>
              </a:rPr>
              <a:t> and </a:t>
            </a:r>
            <a:r>
              <a:rPr lang="en-US" b="1" i="0" dirty="0">
                <a:solidFill>
                  <a:srgbClr val="1F1F1F"/>
                </a:solidFill>
                <a:effectLst/>
              </a:rPr>
              <a:t>over 50 expert fly tyers</a:t>
            </a:r>
            <a:r>
              <a:rPr lang="en-US" b="0" i="0" dirty="0">
                <a:solidFill>
                  <a:srgbClr val="1F1F1F"/>
                </a:solidFill>
                <a:effectLst/>
              </a:rPr>
              <a:t> sharing their craft.</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Workshops &amp; Activities</a:t>
            </a:r>
            <a:r>
              <a:rPr lang="en-US" b="0" i="0" dirty="0">
                <a:solidFill>
                  <a:srgbClr val="1F1F1F"/>
                </a:solidFill>
                <a:effectLst/>
              </a:rPr>
              <a:t>: Attendees have the opportunity to take </a:t>
            </a:r>
            <a:r>
              <a:rPr lang="en-US" b="1" i="0" dirty="0">
                <a:solidFill>
                  <a:srgbClr val="1F1F1F"/>
                </a:solidFill>
                <a:effectLst/>
              </a:rPr>
              <a:t>educational workshops</a:t>
            </a:r>
            <a:r>
              <a:rPr lang="en-US" b="0" i="0" dirty="0">
                <a:solidFill>
                  <a:srgbClr val="1F1F1F"/>
                </a:solidFill>
                <a:effectLst/>
              </a:rPr>
              <a:t> and participate in </a:t>
            </a:r>
            <a:r>
              <a:rPr lang="en-US" b="1" i="0" dirty="0">
                <a:solidFill>
                  <a:srgbClr val="1F1F1F"/>
                </a:solidFill>
                <a:effectLst/>
              </a:rPr>
              <a:t>raffles and silent auctions</a:t>
            </a:r>
            <a:r>
              <a:rPr lang="en-US" b="0" i="0" dirty="0">
                <a:solidFill>
                  <a:srgbClr val="1F1F1F"/>
                </a:solidFill>
                <a:effectLst/>
              </a:rPr>
              <a:t> held throughout the Expo.</a:t>
            </a:r>
          </a:p>
          <a:p>
            <a:pPr lvl="1">
              <a:lnSpc>
                <a:spcPts val="1500"/>
              </a:lnSpc>
              <a:spcBef>
                <a:spcPts val="300"/>
              </a:spcBef>
              <a:spcAft>
                <a:spcPts val="300"/>
              </a:spcAft>
              <a:buFont typeface="Arial" panose="020B0604020202020204" pitchFamily="34" charset="0"/>
              <a:buChar char="•"/>
            </a:pPr>
            <a:r>
              <a:rPr lang="en-US" b="1" i="0" dirty="0">
                <a:solidFill>
                  <a:srgbClr val="1F1F1F"/>
                </a:solidFill>
                <a:effectLst/>
              </a:rPr>
              <a:t>Banquet Auctions</a:t>
            </a:r>
            <a:r>
              <a:rPr lang="en-US" b="0" i="0" dirty="0">
                <a:solidFill>
                  <a:srgbClr val="1F1F1F"/>
                </a:solidFill>
                <a:effectLst/>
              </a:rPr>
              <a:t>: The Thursday night banquet features exclusive </a:t>
            </a:r>
            <a:r>
              <a:rPr lang="en-US" b="1" i="0" dirty="0">
                <a:solidFill>
                  <a:srgbClr val="1F1F1F"/>
                </a:solidFill>
                <a:effectLst/>
              </a:rPr>
              <a:t>live and silent auctions</a:t>
            </a:r>
            <a:r>
              <a:rPr lang="en-US" b="0" i="0" dirty="0">
                <a:solidFill>
                  <a:srgbClr val="1F1F1F"/>
                </a:solidFill>
                <a:effectLst/>
              </a:rPr>
              <a:t> alongside </a:t>
            </a:r>
            <a:r>
              <a:rPr lang="en-US" b="1" i="0" dirty="0">
                <a:solidFill>
                  <a:srgbClr val="1F1F1F"/>
                </a:solidFill>
                <a:effectLst/>
              </a:rPr>
              <a:t>opportunity drawings (raffles)</a:t>
            </a:r>
            <a:r>
              <a:rPr lang="en-US" b="0" i="0" dirty="0">
                <a:solidFill>
                  <a:srgbClr val="1F1F1F"/>
                </a:solidFill>
                <a:effectLst/>
              </a:rPr>
              <a:t> for high-end gear and custom fly boxes.</a:t>
            </a:r>
          </a:p>
          <a:p>
            <a:pPr lvl="1">
              <a:lnSpc>
                <a:spcPts val="1500"/>
              </a:lnSpc>
              <a:spcAft>
                <a:spcPts val="900"/>
              </a:spcAft>
            </a:pPr>
            <a:r>
              <a:rPr lang="en-US" b="0" i="0" dirty="0">
                <a:solidFill>
                  <a:srgbClr val="1F1F1F"/>
                </a:solidFill>
                <a:effectLst/>
              </a:rPr>
              <a:t>For more details on workshops or to purchase banquet tickets, please visit www.WasatchExpo.com.</a:t>
            </a:r>
          </a:p>
        </p:txBody>
      </p:sp>
    </p:spTree>
    <p:extLst>
      <p:ext uri="{BB962C8B-B14F-4D97-AF65-F5344CB8AC3E}">
        <p14:creationId xmlns:p14="http://schemas.microsoft.com/office/powerpoint/2010/main" val="186915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2334</Words>
  <Application>Microsoft Office PowerPoint</Application>
  <PresentationFormat>Widescreen</PresentationFormat>
  <Paragraphs>186</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Calibri Light</vt:lpstr>
      <vt:lpstr>Times New Roman</vt:lpstr>
      <vt:lpstr>Office Theme</vt:lpstr>
      <vt:lpstr>High Country Fly Fishers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 for Selecting HCFF’s 2026 Trips</vt:lpstr>
      <vt:lpstr>Survey Results: Trip Planning Selections</vt:lpstr>
      <vt:lpstr>Survey Results: Trip Planning Selections (con’t)</vt:lpstr>
      <vt:lpstr>Survey Results: Trip Planning Selections (con’t)</vt:lpstr>
      <vt:lpstr>Survey Results: Trip Planning Selections (con’t)</vt:lpstr>
      <vt:lpstr>APPENDIX: Survey Results Details  Charts &amp; Data by Survey Monkey</vt:lpstr>
      <vt:lpstr>Data Analysis: January Day Trip/Annual Freeze Your A** Off</vt:lpstr>
      <vt:lpstr>Data Analysis: February Day Trip</vt:lpstr>
      <vt:lpstr>Data Analysis: March Day Trip</vt:lpstr>
      <vt:lpstr>Data Analysis: March Day Trip (con’t)</vt:lpstr>
      <vt:lpstr>Data Analysis: March Overnight Trip</vt:lpstr>
      <vt:lpstr>Data Analysis: April Day Trip</vt:lpstr>
      <vt:lpstr>Data Analysis: April Overnight Trip</vt:lpstr>
      <vt:lpstr>Data Analysis: May Day Trip</vt:lpstr>
      <vt:lpstr>Data Analysis: May Day Trip (con’t)</vt:lpstr>
      <vt:lpstr>Data Analysis: May Overnight Trip</vt:lpstr>
      <vt:lpstr>Data Analysis: June Day Trip</vt:lpstr>
      <vt:lpstr>Data Analysis: June Day Trip (con’t)</vt:lpstr>
      <vt:lpstr>Data Analysis: June Overnight Trip</vt:lpstr>
      <vt:lpstr>Data Analysis: June Overnight Trip (con’t)</vt:lpstr>
      <vt:lpstr>Data Analysis: July Day Trip</vt:lpstr>
      <vt:lpstr>Data Analysis: July Overnight Trip</vt:lpstr>
      <vt:lpstr>Data Analysis: July Overnight Trip (con’t)</vt:lpstr>
      <vt:lpstr>Data Analysis: August Day Trip</vt:lpstr>
      <vt:lpstr>Data Analysis: August Overnight Trip</vt:lpstr>
      <vt:lpstr>Data Analysis: September Day Trip</vt:lpstr>
      <vt:lpstr>Data Analysis: September Day Trip (con’t)</vt:lpstr>
      <vt:lpstr>Data Analysis: September Overnight Trip</vt:lpstr>
      <vt:lpstr>Data Analysis: September Overnight Trip (con’t)</vt:lpstr>
      <vt:lpstr>Data Analysis: October Day Trip</vt:lpstr>
      <vt:lpstr>Data Analysis: October Overnight Trip</vt:lpstr>
      <vt:lpstr>Data Analysis: Trip Attendance</vt:lpstr>
      <vt:lpstr>Data Analysis: Trip Attendance (con’t)</vt:lpstr>
      <vt:lpstr>Data Analysis: Seeking Safari Leaders Question </vt:lpstr>
      <vt:lpstr>Data Analysis: Winter Month’s Trips</vt:lpstr>
      <vt:lpstr>Data Analysis: Thoughts on Survey Approach to Trips</vt:lpstr>
      <vt:lpstr>Data Analysis: Thoughts on Survey Approach to Trips (con’t)</vt:lpstr>
      <vt:lpstr>Data Analysis: Willingness to Help and Skills</vt:lpstr>
      <vt:lpstr>Data Analysis: Willingness to Help and Skills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Country Fly Fishers</dc:title>
  <dc:creator>Eric Luna</dc:creator>
  <cp:lastModifiedBy>Eric Luna</cp:lastModifiedBy>
  <cp:revision>36</cp:revision>
  <cp:lastPrinted>2026-01-12T18:11:04Z</cp:lastPrinted>
  <dcterms:created xsi:type="dcterms:W3CDTF">2024-01-03T18:51:22Z</dcterms:created>
  <dcterms:modified xsi:type="dcterms:W3CDTF">2026-01-13T17:42:10Z</dcterms:modified>
</cp:coreProperties>
</file>